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41" r:id="rId1"/>
    <p:sldMasterId id="2147484267" r:id="rId2"/>
    <p:sldMasterId id="2147484598" r:id="rId3"/>
  </p:sldMasterIdLst>
  <p:notesMasterIdLst>
    <p:notesMasterId r:id="rId66"/>
  </p:notesMasterIdLst>
  <p:handoutMasterIdLst>
    <p:handoutMasterId r:id="rId67"/>
  </p:handoutMasterIdLst>
  <p:sldIdLst>
    <p:sldId id="329" r:id="rId4"/>
    <p:sldId id="302" r:id="rId5"/>
    <p:sldId id="258" r:id="rId6"/>
    <p:sldId id="331" r:id="rId7"/>
    <p:sldId id="330" r:id="rId8"/>
    <p:sldId id="313" r:id="rId9"/>
    <p:sldId id="259" r:id="rId10"/>
    <p:sldId id="334" r:id="rId11"/>
    <p:sldId id="274" r:id="rId12"/>
    <p:sldId id="335" r:id="rId13"/>
    <p:sldId id="262" r:id="rId14"/>
    <p:sldId id="357" r:id="rId15"/>
    <p:sldId id="264" r:id="rId16"/>
    <p:sldId id="336" r:id="rId17"/>
    <p:sldId id="327" r:id="rId18"/>
    <p:sldId id="338" r:id="rId19"/>
    <p:sldId id="339" r:id="rId20"/>
    <p:sldId id="332" r:id="rId21"/>
    <p:sldId id="300" r:id="rId22"/>
    <p:sldId id="299" r:id="rId23"/>
    <p:sldId id="276" r:id="rId24"/>
    <p:sldId id="278" r:id="rId25"/>
    <p:sldId id="370" r:id="rId26"/>
    <p:sldId id="354" r:id="rId27"/>
    <p:sldId id="355" r:id="rId28"/>
    <p:sldId id="356" r:id="rId29"/>
    <p:sldId id="371" r:id="rId30"/>
    <p:sldId id="372" r:id="rId31"/>
    <p:sldId id="373" r:id="rId32"/>
    <p:sldId id="374" r:id="rId33"/>
    <p:sldId id="375" r:id="rId34"/>
    <p:sldId id="376" r:id="rId35"/>
    <p:sldId id="377" r:id="rId36"/>
    <p:sldId id="378" r:id="rId37"/>
    <p:sldId id="379" r:id="rId38"/>
    <p:sldId id="380" r:id="rId39"/>
    <p:sldId id="381" r:id="rId40"/>
    <p:sldId id="382" r:id="rId41"/>
    <p:sldId id="266" r:id="rId42"/>
    <p:sldId id="267" r:id="rId43"/>
    <p:sldId id="340" r:id="rId44"/>
    <p:sldId id="268" r:id="rId45"/>
    <p:sldId id="341" r:id="rId46"/>
    <p:sldId id="342" r:id="rId47"/>
    <p:sldId id="349" r:id="rId48"/>
    <p:sldId id="350" r:id="rId49"/>
    <p:sldId id="351" r:id="rId50"/>
    <p:sldId id="352" r:id="rId51"/>
    <p:sldId id="353" r:id="rId52"/>
    <p:sldId id="358" r:id="rId53"/>
    <p:sldId id="359" r:id="rId54"/>
    <p:sldId id="360" r:id="rId55"/>
    <p:sldId id="361" r:id="rId56"/>
    <p:sldId id="362" r:id="rId57"/>
    <p:sldId id="363" r:id="rId58"/>
    <p:sldId id="364" r:id="rId59"/>
    <p:sldId id="365" r:id="rId60"/>
    <p:sldId id="366" r:id="rId61"/>
    <p:sldId id="367" r:id="rId62"/>
    <p:sldId id="368" r:id="rId63"/>
    <p:sldId id="369" r:id="rId64"/>
    <p:sldId id="301" r:id="rId65"/>
  </p:sldIdLst>
  <p:sldSz cx="9144000" cy="6858000" type="screen4x3"/>
  <p:notesSz cx="6669088" cy="99282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8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00CC"/>
    <a:srgbClr val="993300"/>
    <a:srgbClr val="0B4E8B"/>
    <a:srgbClr val="333399"/>
    <a:srgbClr val="0099FF"/>
    <a:srgbClr val="800000"/>
    <a:srgbClr val="002600"/>
    <a:srgbClr val="6633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2" autoAdjust="0"/>
    <p:restoredTop sz="88486" autoAdjust="0"/>
  </p:normalViewPr>
  <p:slideViewPr>
    <p:cSldViewPr showGuides="1">
      <p:cViewPr>
        <p:scale>
          <a:sx n="88" d="100"/>
          <a:sy n="88" d="100"/>
        </p:scale>
        <p:origin x="-1494" y="-66"/>
      </p:cViewPr>
      <p:guideLst>
        <p:guide orient="horz" pos="220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35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ACD0C3-FE15-46BE-9E66-809708CB3801}" type="doc">
      <dgm:prSet loTypeId="urn:microsoft.com/office/officeart/2011/layout/HexagonRadial#1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th-TH"/>
        </a:p>
      </dgm:t>
    </dgm:pt>
    <dgm:pt modelId="{5112FD44-0948-48CF-B1B9-E9054ECAB36C}">
      <dgm:prSet phldrT="[Text]" custT="1"/>
      <dgm:spPr>
        <a:solidFill>
          <a:srgbClr val="A21F00"/>
        </a:solidFill>
        <a:ln>
          <a:solidFill>
            <a:srgbClr val="0000CC"/>
          </a:solidFill>
        </a:ln>
      </dgm:spPr>
      <dgm:t>
        <a:bodyPr/>
        <a:lstStyle/>
        <a:p>
          <a:r>
            <a:rPr lang="th-TH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crosiaUPC" panose="02020603050405020304" pitchFamily="18" charset="-34"/>
              <a:cs typeface="EucrosiaUPC" panose="02020603050405020304" pitchFamily="18" charset="-34"/>
            </a:rPr>
            <a:t>สร้างความเชื่อมั่นให้กับทุกภาคส่วน</a:t>
          </a:r>
        </a:p>
      </dgm:t>
    </dgm:pt>
    <dgm:pt modelId="{E42FE1A3-0C09-48E5-8DBC-2CF7C5932269}" type="parTrans" cxnId="{F727C791-269A-44EC-8B83-0E84EE540E32}">
      <dgm:prSet/>
      <dgm:spPr/>
      <dgm:t>
        <a:bodyPr/>
        <a:lstStyle/>
        <a:p>
          <a:endParaRPr lang="th-TH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068BA29B-E285-4651-8811-1454E7B20B29}" type="sibTrans" cxnId="{F727C791-269A-44EC-8B83-0E84EE540E32}">
      <dgm:prSet/>
      <dgm:spPr/>
      <dgm:t>
        <a:bodyPr/>
        <a:lstStyle/>
        <a:p>
          <a:endParaRPr lang="th-TH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B41F2E66-797C-42E1-9EB4-41BB91CBE178}">
      <dgm:prSet phldrT="[Text]"/>
      <dgm:spPr>
        <a:solidFill>
          <a:schemeClr val="accent5">
            <a:lumMod val="50000"/>
          </a:schemeClr>
        </a:solidFill>
        <a:ln>
          <a:solidFill>
            <a:srgbClr val="0000CC"/>
          </a:solidFill>
        </a:ln>
      </dgm:spPr>
      <dgm:t>
        <a:bodyPr/>
        <a:lstStyle/>
        <a:p>
          <a:r>
            <a:rPr lang="th-TH" altLang="th-TH" b="1" i="0" u="none" dirty="0">
              <a:solidFill>
                <a:schemeClr val="bg1"/>
              </a:solidFill>
              <a:latin typeface="EucrosiaUPC" panose="02020603050405020304" pitchFamily="18" charset="-34"/>
              <a:cs typeface="EucrosiaUPC" panose="02020603050405020304" pitchFamily="18" charset="-34"/>
            </a:rPr>
            <a:t>การจัดซื้อจัดจ้าง</a:t>
          </a:r>
          <a:br>
            <a:rPr lang="th-TH" altLang="th-TH" b="1" i="0" u="none" dirty="0">
              <a:solidFill>
                <a:schemeClr val="bg1"/>
              </a:solidFill>
              <a:latin typeface="EucrosiaUPC" panose="02020603050405020304" pitchFamily="18" charset="-34"/>
              <a:cs typeface="EucrosiaUPC" panose="02020603050405020304" pitchFamily="18" charset="-34"/>
            </a:rPr>
          </a:br>
          <a:r>
            <a:rPr lang="th-TH" altLang="th-TH" b="1" i="0" u="none" dirty="0">
              <a:solidFill>
                <a:schemeClr val="bg1"/>
              </a:solidFill>
              <a:latin typeface="EucrosiaUPC" panose="02020603050405020304" pitchFamily="18" charset="-34"/>
              <a:cs typeface="EucrosiaUPC" panose="02020603050405020304" pitchFamily="18" charset="-34"/>
            </a:rPr>
            <a:t>มีกรอบการปฏิบัติงานเป็นมาตรฐานเดียวกัน</a:t>
          </a:r>
          <a:endParaRPr lang="th-TH" b="1" i="0" u="none" dirty="0">
            <a:solidFill>
              <a:schemeClr val="bg1"/>
            </a:solidFill>
            <a:latin typeface="EucrosiaUPC" panose="02020603050405020304" pitchFamily="18" charset="-34"/>
            <a:cs typeface="EucrosiaUPC" panose="02020603050405020304" pitchFamily="18" charset="-34"/>
          </a:endParaRPr>
        </a:p>
      </dgm:t>
    </dgm:pt>
    <dgm:pt modelId="{C56C4139-6CE5-43AF-8243-4E95AA967AB8}" type="parTrans" cxnId="{E54C2F29-4D9F-40C6-9959-F1896BD3BFE0}">
      <dgm:prSet/>
      <dgm:spPr/>
      <dgm:t>
        <a:bodyPr/>
        <a:lstStyle/>
        <a:p>
          <a:endParaRPr lang="th-TH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C6E15D1F-88B0-4C01-8383-C4FA9EE096E6}" type="sibTrans" cxnId="{E54C2F29-4D9F-40C6-9959-F1896BD3BFE0}">
      <dgm:prSet/>
      <dgm:spPr/>
      <dgm:t>
        <a:bodyPr/>
        <a:lstStyle/>
        <a:p>
          <a:endParaRPr lang="th-TH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A849D7E5-76B3-47C0-A285-EA2BC8C70948}">
      <dgm:prSet phldrT="[Text]"/>
      <dgm:spPr>
        <a:solidFill>
          <a:srgbClr val="7030A0"/>
        </a:solidFill>
        <a:ln>
          <a:solidFill>
            <a:srgbClr val="0000CC"/>
          </a:solidFill>
        </a:ln>
      </dgm:spPr>
      <dgm:t>
        <a:bodyPr/>
        <a:lstStyle/>
        <a:p>
          <a:r>
            <a:rPr lang="th-TH" altLang="th-TH" b="1" dirty="0">
              <a:solidFill>
                <a:schemeClr val="bg1"/>
              </a:solidFill>
              <a:latin typeface="EucrosiaUPC" panose="02020603050405020304" pitchFamily="18" charset="-34"/>
              <a:cs typeface="EucrosiaUPC" panose="02020603050405020304" pitchFamily="18" charset="-34"/>
            </a:rPr>
            <a:t>มุ่งเน้นการเปิดเผยข้อมูล เพื่อความโปร่งใส และมีการแข่งขันอย่างเป็นธรรม</a:t>
          </a:r>
          <a:endParaRPr lang="th-TH" b="1" dirty="0">
            <a:solidFill>
              <a:schemeClr val="bg1"/>
            </a:solidFill>
            <a:latin typeface="EucrosiaUPC" panose="02020603050405020304" pitchFamily="18" charset="-34"/>
            <a:cs typeface="EucrosiaUPC" panose="02020603050405020304" pitchFamily="18" charset="-34"/>
          </a:endParaRPr>
        </a:p>
      </dgm:t>
    </dgm:pt>
    <dgm:pt modelId="{063639EB-D6E8-4C8F-A7E6-7DCADE715398}" type="parTrans" cxnId="{454AF067-AB12-4DEA-A5BE-4E24944339A9}">
      <dgm:prSet/>
      <dgm:spPr/>
      <dgm:t>
        <a:bodyPr/>
        <a:lstStyle/>
        <a:p>
          <a:endParaRPr lang="th-TH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686E6574-8EF0-450C-86F1-F1338F33D085}" type="sibTrans" cxnId="{454AF067-AB12-4DEA-A5BE-4E24944339A9}">
      <dgm:prSet/>
      <dgm:spPr/>
      <dgm:t>
        <a:bodyPr/>
        <a:lstStyle/>
        <a:p>
          <a:endParaRPr lang="th-TH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BE4269D1-0449-4363-BD11-AA772A6B2DF1}">
      <dgm:prSet phldrT="[Text]"/>
      <dgm:spPr>
        <a:solidFill>
          <a:schemeClr val="accent1">
            <a:lumMod val="50000"/>
          </a:schemeClr>
        </a:solidFill>
        <a:ln>
          <a:solidFill>
            <a:srgbClr val="0000CC"/>
          </a:solidFill>
        </a:ln>
      </dgm:spPr>
      <dgm:t>
        <a:bodyPr/>
        <a:lstStyle/>
        <a:p>
          <a:r>
            <a:rPr lang="th-TH" altLang="th-TH" b="1" dirty="0">
              <a:solidFill>
                <a:schemeClr val="bg1"/>
              </a:solidFill>
              <a:latin typeface="EucrosiaUPC" panose="02020603050405020304" pitchFamily="18" charset="-34"/>
              <a:cs typeface="EucrosiaUPC" panose="02020603050405020304" pitchFamily="18" charset="-34"/>
            </a:rPr>
            <a:t>คำนึงถึงวัตถุประสงค์การใช้งานเป็นสำคัญ เพื่อให้เกิดความคุ้มค่าในการใช้จ่ายเงิน</a:t>
          </a:r>
          <a:endParaRPr lang="th-TH" b="1" dirty="0">
            <a:solidFill>
              <a:schemeClr val="bg1"/>
            </a:solidFill>
            <a:latin typeface="EucrosiaUPC" panose="02020603050405020304" pitchFamily="18" charset="-34"/>
            <a:cs typeface="EucrosiaUPC" panose="02020603050405020304" pitchFamily="18" charset="-34"/>
          </a:endParaRPr>
        </a:p>
      </dgm:t>
    </dgm:pt>
    <dgm:pt modelId="{63A933FB-E6C9-4B11-B85B-77610260434D}" type="parTrans" cxnId="{8099C51F-0C0D-4927-AE4C-F1F79A721C67}">
      <dgm:prSet/>
      <dgm:spPr/>
      <dgm:t>
        <a:bodyPr/>
        <a:lstStyle/>
        <a:p>
          <a:endParaRPr lang="th-TH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6131EDF8-B638-499D-985F-31BE024FBEFF}" type="sibTrans" cxnId="{8099C51F-0C0D-4927-AE4C-F1F79A721C67}">
      <dgm:prSet/>
      <dgm:spPr/>
      <dgm:t>
        <a:bodyPr/>
        <a:lstStyle/>
        <a:p>
          <a:endParaRPr lang="th-TH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B92A4140-E5E6-416C-A727-6B9049B202E9}">
      <dgm:prSet phldrT="[Text]"/>
      <dgm:spPr>
        <a:solidFill>
          <a:schemeClr val="accent3">
            <a:lumMod val="50000"/>
          </a:schemeClr>
        </a:solidFill>
        <a:ln>
          <a:solidFill>
            <a:srgbClr val="0000CC"/>
          </a:solidFill>
        </a:ln>
      </dgm:spPr>
      <dgm:t>
        <a:bodyPr/>
        <a:lstStyle/>
        <a:p>
          <a:r>
            <a:rPr lang="th-TH" altLang="th-TH" b="1" dirty="0">
              <a:solidFill>
                <a:schemeClr val="bg1"/>
              </a:solidFill>
              <a:latin typeface="EucrosiaUPC" panose="02020603050405020304" pitchFamily="18" charset="-34"/>
              <a:cs typeface="EucrosiaUPC" panose="02020603050405020304" pitchFamily="18" charset="-34"/>
            </a:rPr>
            <a:t>เน้นการวางแผนและประเมินผลเพื่อให้เกิดประสิทธิภาพและประสิทธิผล</a:t>
          </a:r>
          <a:endParaRPr lang="th-TH" b="1" dirty="0">
            <a:solidFill>
              <a:schemeClr val="bg1"/>
            </a:solidFill>
            <a:latin typeface="EucrosiaUPC" panose="02020603050405020304" pitchFamily="18" charset="-34"/>
            <a:cs typeface="EucrosiaUPC" panose="02020603050405020304" pitchFamily="18" charset="-34"/>
          </a:endParaRPr>
        </a:p>
      </dgm:t>
    </dgm:pt>
    <dgm:pt modelId="{D9F0B361-7C9D-4391-B6E1-922DF36C71F0}" type="parTrans" cxnId="{8CD18B53-A041-4A65-8D64-E7F125712D9F}">
      <dgm:prSet/>
      <dgm:spPr/>
      <dgm:t>
        <a:bodyPr/>
        <a:lstStyle/>
        <a:p>
          <a:endParaRPr lang="th-TH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3752D78E-D21F-4D3C-A39D-F5D6822AB850}" type="sibTrans" cxnId="{8CD18B53-A041-4A65-8D64-E7F125712D9F}">
      <dgm:prSet/>
      <dgm:spPr/>
      <dgm:t>
        <a:bodyPr/>
        <a:lstStyle/>
        <a:p>
          <a:endParaRPr lang="th-TH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759B8B0A-D0C2-4C0B-A743-6C7BD5759F08}">
      <dgm:prSet phldrT="[Text]"/>
      <dgm:spPr>
        <a:solidFill>
          <a:srgbClr val="002060"/>
        </a:solidFill>
        <a:ln>
          <a:solidFill>
            <a:srgbClr val="0000CC"/>
          </a:solidFill>
        </a:ln>
      </dgm:spPr>
      <dgm:t>
        <a:bodyPr/>
        <a:lstStyle/>
        <a:p>
          <a:r>
            <a:rPr lang="th-TH" altLang="th-TH" b="1" dirty="0">
              <a:solidFill>
                <a:schemeClr val="bg1"/>
              </a:solidFill>
              <a:latin typeface="EucrosiaUPC" panose="02020603050405020304" pitchFamily="18" charset="-34"/>
              <a:cs typeface="EucrosiaUPC" panose="02020603050405020304" pitchFamily="18" charset="-34"/>
            </a:rPr>
            <a:t>ส่งเสริมให้ภาคประชาชนมีส่วนร่วม เพื่อตรวจสอบและป้องกันการทุจริต</a:t>
          </a:r>
          <a:endParaRPr lang="th-TH" b="1" dirty="0">
            <a:solidFill>
              <a:schemeClr val="bg1"/>
            </a:solidFill>
            <a:latin typeface="EucrosiaUPC" panose="02020603050405020304" pitchFamily="18" charset="-34"/>
            <a:cs typeface="EucrosiaUPC" panose="02020603050405020304" pitchFamily="18" charset="-34"/>
          </a:endParaRPr>
        </a:p>
      </dgm:t>
    </dgm:pt>
    <dgm:pt modelId="{E5EC61A2-ABB0-4864-A352-F6743705F5B5}" type="parTrans" cxnId="{B5A51F62-CBCA-4739-AA4C-C2CD47A4159A}">
      <dgm:prSet/>
      <dgm:spPr/>
      <dgm:t>
        <a:bodyPr/>
        <a:lstStyle/>
        <a:p>
          <a:endParaRPr lang="th-TH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5497FEF3-A802-4E29-895A-4FC13CD6B291}" type="sibTrans" cxnId="{B5A51F62-CBCA-4739-AA4C-C2CD47A4159A}">
      <dgm:prSet/>
      <dgm:spPr/>
      <dgm:t>
        <a:bodyPr/>
        <a:lstStyle/>
        <a:p>
          <a:endParaRPr lang="th-TH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25B346A1-DCEF-4182-94E9-60562FF33AD9}">
      <dgm:prSet phldrT="[Text]"/>
      <dgm:spPr>
        <a:solidFill>
          <a:srgbClr val="0000CC"/>
        </a:solidFill>
        <a:ln>
          <a:solidFill>
            <a:srgbClr val="0000CC"/>
          </a:solidFill>
        </a:ln>
      </dgm:spPr>
      <dgm:t>
        <a:bodyPr/>
        <a:lstStyle/>
        <a:p>
          <a:r>
            <a:rPr lang="th-TH" altLang="th-TH" b="1" dirty="0">
              <a:solidFill>
                <a:schemeClr val="bg1"/>
              </a:solidFill>
              <a:latin typeface="EucrosiaUPC" panose="02020603050405020304" pitchFamily="18" charset="-34"/>
              <a:cs typeface="EucrosiaUPC" panose="02020603050405020304" pitchFamily="18" charset="-34"/>
            </a:rPr>
            <a:t>จัดซื้อจัดจ้าง</a:t>
          </a:r>
          <a:br>
            <a:rPr lang="th-TH" altLang="th-TH" b="1" dirty="0">
              <a:solidFill>
                <a:schemeClr val="bg1"/>
              </a:solidFill>
              <a:latin typeface="EucrosiaUPC" panose="02020603050405020304" pitchFamily="18" charset="-34"/>
              <a:cs typeface="EucrosiaUPC" panose="02020603050405020304" pitchFamily="18" charset="-34"/>
            </a:rPr>
          </a:br>
          <a:r>
            <a:rPr lang="th-TH" altLang="th-TH" b="1" dirty="0">
              <a:solidFill>
                <a:schemeClr val="bg1"/>
              </a:solidFill>
              <a:latin typeface="EucrosiaUPC" panose="02020603050405020304" pitchFamily="18" charset="-34"/>
              <a:cs typeface="EucrosiaUPC" panose="02020603050405020304" pitchFamily="18" charset="-34"/>
            </a:rPr>
            <a:t>ด้วยวิธีการทางอิเล็กทรอนิกส์ เพื่อการเปิดเผยโปร่งใส</a:t>
          </a:r>
          <a:endParaRPr lang="th-TH" b="1" dirty="0">
            <a:solidFill>
              <a:schemeClr val="bg1"/>
            </a:solidFill>
            <a:latin typeface="EucrosiaUPC" panose="02020603050405020304" pitchFamily="18" charset="-34"/>
            <a:cs typeface="EucrosiaUPC" panose="02020603050405020304" pitchFamily="18" charset="-34"/>
          </a:endParaRPr>
        </a:p>
      </dgm:t>
    </dgm:pt>
    <dgm:pt modelId="{78F5437A-94EC-40A8-B248-00F27E9E913B}" type="parTrans" cxnId="{D03BE465-7748-4CF4-B30E-FB0861701737}">
      <dgm:prSet/>
      <dgm:spPr/>
      <dgm:t>
        <a:bodyPr/>
        <a:lstStyle/>
        <a:p>
          <a:endParaRPr lang="th-TH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7370EF77-DCD6-4DFD-9E85-1C38A83F140C}" type="sibTrans" cxnId="{D03BE465-7748-4CF4-B30E-FB0861701737}">
      <dgm:prSet/>
      <dgm:spPr/>
      <dgm:t>
        <a:bodyPr/>
        <a:lstStyle/>
        <a:p>
          <a:endParaRPr lang="th-TH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893D6B7C-A07B-494B-8664-B7DC9D3BB49C}" type="pres">
      <dgm:prSet presAssocID="{CBACD0C3-FE15-46BE-9E66-809708CB380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B43E1A2A-8E8A-4CE1-8CBF-84E1656D9194}" type="pres">
      <dgm:prSet presAssocID="{5112FD44-0948-48CF-B1B9-E9054ECAB36C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th-TH"/>
        </a:p>
      </dgm:t>
    </dgm:pt>
    <dgm:pt modelId="{A6D77528-F361-4EED-B85D-E4772A8B476D}" type="pres">
      <dgm:prSet presAssocID="{B41F2E66-797C-42E1-9EB4-41BB91CBE178}" presName="Accent1" presStyleCnt="0"/>
      <dgm:spPr/>
    </dgm:pt>
    <dgm:pt modelId="{A2BBA60E-90E6-42CA-B49E-7707D36C2BD6}" type="pres">
      <dgm:prSet presAssocID="{B41F2E66-797C-42E1-9EB4-41BB91CBE178}" presName="Accent" presStyleLbl="bgShp" presStyleIdx="0" presStyleCnt="6"/>
      <dgm:spPr/>
    </dgm:pt>
    <dgm:pt modelId="{0C52F167-D3DA-4B1C-AB9C-C975B0AF0CE1}" type="pres">
      <dgm:prSet presAssocID="{B41F2E66-797C-42E1-9EB4-41BB91CBE178}" presName="Child1" presStyleLbl="node1" presStyleIdx="0" presStyleCnt="6" custLinFactNeighborX="221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69775D5-B276-400C-A333-80DF0FF5F60B}" type="pres">
      <dgm:prSet presAssocID="{A849D7E5-76B3-47C0-A285-EA2BC8C70948}" presName="Accent2" presStyleCnt="0"/>
      <dgm:spPr/>
    </dgm:pt>
    <dgm:pt modelId="{60E93B20-6940-4700-B69B-7C58FB9BCBB1}" type="pres">
      <dgm:prSet presAssocID="{A849D7E5-76B3-47C0-A285-EA2BC8C70948}" presName="Accent" presStyleLbl="bgShp" presStyleIdx="1" presStyleCnt="6"/>
      <dgm:spPr/>
    </dgm:pt>
    <dgm:pt modelId="{4A80CA7E-CF92-4998-B7F5-CB8F30500FD2}" type="pres">
      <dgm:prSet presAssocID="{A849D7E5-76B3-47C0-A285-EA2BC8C70948}" presName="Child2" presStyleLbl="node1" presStyleIdx="1" presStyleCnt="6" custLinFactNeighborX="221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7F1D6AE-3FBF-476B-8F61-1E0107D74E6E}" type="pres">
      <dgm:prSet presAssocID="{BE4269D1-0449-4363-BD11-AA772A6B2DF1}" presName="Accent3" presStyleCnt="0"/>
      <dgm:spPr/>
    </dgm:pt>
    <dgm:pt modelId="{B9198E5B-9981-42FB-AC6D-07A1B5046098}" type="pres">
      <dgm:prSet presAssocID="{BE4269D1-0449-4363-BD11-AA772A6B2DF1}" presName="Accent" presStyleLbl="bgShp" presStyleIdx="2" presStyleCnt="6"/>
      <dgm:spPr/>
    </dgm:pt>
    <dgm:pt modelId="{BA90A0EF-315F-4D9F-A6C5-594EAE6A9128}" type="pres">
      <dgm:prSet presAssocID="{BE4269D1-0449-4363-BD11-AA772A6B2DF1}" presName="Child3" presStyleLbl="node1" presStyleIdx="2" presStyleCnt="6" custLinFactNeighborX="221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6081892-0B53-41F5-B77F-A58F3D784697}" type="pres">
      <dgm:prSet presAssocID="{B92A4140-E5E6-416C-A727-6B9049B202E9}" presName="Accent4" presStyleCnt="0"/>
      <dgm:spPr/>
    </dgm:pt>
    <dgm:pt modelId="{7FC20031-0A9E-4E9D-990E-A9DFC57C3941}" type="pres">
      <dgm:prSet presAssocID="{B92A4140-E5E6-416C-A727-6B9049B202E9}" presName="Accent" presStyleLbl="bgShp" presStyleIdx="3" presStyleCnt="6"/>
      <dgm:spPr/>
    </dgm:pt>
    <dgm:pt modelId="{7B19050F-8F54-41CC-8314-80562264E6C3}" type="pres">
      <dgm:prSet presAssocID="{B92A4140-E5E6-416C-A727-6B9049B202E9}" presName="Child4" presStyleLbl="node1" presStyleIdx="3" presStyleCnt="6" custLinFactNeighborX="221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0670F57-9858-4BD0-A767-D3BB8E57BEE3}" type="pres">
      <dgm:prSet presAssocID="{759B8B0A-D0C2-4C0B-A743-6C7BD5759F08}" presName="Accent5" presStyleCnt="0"/>
      <dgm:spPr/>
    </dgm:pt>
    <dgm:pt modelId="{437E727A-C47B-411A-84D2-7C36462E0EC9}" type="pres">
      <dgm:prSet presAssocID="{759B8B0A-D0C2-4C0B-A743-6C7BD5759F08}" presName="Accent" presStyleLbl="bgShp" presStyleIdx="4" presStyleCnt="6"/>
      <dgm:spPr/>
    </dgm:pt>
    <dgm:pt modelId="{CAC62337-6D50-404A-813C-429052A65D44}" type="pres">
      <dgm:prSet presAssocID="{759B8B0A-D0C2-4C0B-A743-6C7BD5759F08}" presName="Child5" presStyleLbl="node1" presStyleIdx="4" presStyleCnt="6" custLinFactNeighborX="221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903A95D-0760-44B0-9D56-3F6F9F5DCB46}" type="pres">
      <dgm:prSet presAssocID="{25B346A1-DCEF-4182-94E9-60562FF33AD9}" presName="Accent6" presStyleCnt="0"/>
      <dgm:spPr/>
    </dgm:pt>
    <dgm:pt modelId="{D87717D8-7C84-455A-8420-1DC93AEEB32C}" type="pres">
      <dgm:prSet presAssocID="{25B346A1-DCEF-4182-94E9-60562FF33AD9}" presName="Accent" presStyleLbl="bgShp" presStyleIdx="5" presStyleCnt="6"/>
      <dgm:spPr/>
    </dgm:pt>
    <dgm:pt modelId="{614D0621-3D17-410D-9326-C1010E8DB764}" type="pres">
      <dgm:prSet presAssocID="{25B346A1-DCEF-4182-94E9-60562FF33AD9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C2D3ED3F-C4FF-4740-B4F4-3F368A4D2654}" type="presOf" srcId="{759B8B0A-D0C2-4C0B-A743-6C7BD5759F08}" destId="{CAC62337-6D50-404A-813C-429052A65D44}" srcOrd="0" destOrd="0" presId="urn:microsoft.com/office/officeart/2011/layout/HexagonRadial#1"/>
    <dgm:cxn modelId="{E54C2F29-4D9F-40C6-9959-F1896BD3BFE0}" srcId="{5112FD44-0948-48CF-B1B9-E9054ECAB36C}" destId="{B41F2E66-797C-42E1-9EB4-41BB91CBE178}" srcOrd="0" destOrd="0" parTransId="{C56C4139-6CE5-43AF-8243-4E95AA967AB8}" sibTransId="{C6E15D1F-88B0-4C01-8383-C4FA9EE096E6}"/>
    <dgm:cxn modelId="{2053FDB4-90E6-4609-85E6-8217F4C88208}" type="presOf" srcId="{CBACD0C3-FE15-46BE-9E66-809708CB3801}" destId="{893D6B7C-A07B-494B-8664-B7DC9D3BB49C}" srcOrd="0" destOrd="0" presId="urn:microsoft.com/office/officeart/2011/layout/HexagonRadial#1"/>
    <dgm:cxn modelId="{F727C791-269A-44EC-8B83-0E84EE540E32}" srcId="{CBACD0C3-FE15-46BE-9E66-809708CB3801}" destId="{5112FD44-0948-48CF-B1B9-E9054ECAB36C}" srcOrd="0" destOrd="0" parTransId="{E42FE1A3-0C09-48E5-8DBC-2CF7C5932269}" sibTransId="{068BA29B-E285-4651-8811-1454E7B20B29}"/>
    <dgm:cxn modelId="{B5A51F62-CBCA-4739-AA4C-C2CD47A4159A}" srcId="{5112FD44-0948-48CF-B1B9-E9054ECAB36C}" destId="{759B8B0A-D0C2-4C0B-A743-6C7BD5759F08}" srcOrd="4" destOrd="0" parTransId="{E5EC61A2-ABB0-4864-A352-F6743705F5B5}" sibTransId="{5497FEF3-A802-4E29-895A-4FC13CD6B291}"/>
    <dgm:cxn modelId="{454AF067-AB12-4DEA-A5BE-4E24944339A9}" srcId="{5112FD44-0948-48CF-B1B9-E9054ECAB36C}" destId="{A849D7E5-76B3-47C0-A285-EA2BC8C70948}" srcOrd="1" destOrd="0" parTransId="{063639EB-D6E8-4C8F-A7E6-7DCADE715398}" sibTransId="{686E6574-8EF0-450C-86F1-F1338F33D085}"/>
    <dgm:cxn modelId="{8099C51F-0C0D-4927-AE4C-F1F79A721C67}" srcId="{5112FD44-0948-48CF-B1B9-E9054ECAB36C}" destId="{BE4269D1-0449-4363-BD11-AA772A6B2DF1}" srcOrd="2" destOrd="0" parTransId="{63A933FB-E6C9-4B11-B85B-77610260434D}" sibTransId="{6131EDF8-B638-499D-985F-31BE024FBEFF}"/>
    <dgm:cxn modelId="{D03BE465-7748-4CF4-B30E-FB0861701737}" srcId="{5112FD44-0948-48CF-B1B9-E9054ECAB36C}" destId="{25B346A1-DCEF-4182-94E9-60562FF33AD9}" srcOrd="5" destOrd="0" parTransId="{78F5437A-94EC-40A8-B248-00F27E9E913B}" sibTransId="{7370EF77-DCD6-4DFD-9E85-1C38A83F140C}"/>
    <dgm:cxn modelId="{DCB797B7-BBE4-4D9F-8FEB-831A3BC86B92}" type="presOf" srcId="{25B346A1-DCEF-4182-94E9-60562FF33AD9}" destId="{614D0621-3D17-410D-9326-C1010E8DB764}" srcOrd="0" destOrd="0" presId="urn:microsoft.com/office/officeart/2011/layout/HexagonRadial#1"/>
    <dgm:cxn modelId="{BDAFDC06-4B29-4CAD-A962-6B377DBE5B77}" type="presOf" srcId="{BE4269D1-0449-4363-BD11-AA772A6B2DF1}" destId="{BA90A0EF-315F-4D9F-A6C5-594EAE6A9128}" srcOrd="0" destOrd="0" presId="urn:microsoft.com/office/officeart/2011/layout/HexagonRadial#1"/>
    <dgm:cxn modelId="{7377D69E-B2CB-4073-9E41-2534C49EDB8A}" type="presOf" srcId="{B92A4140-E5E6-416C-A727-6B9049B202E9}" destId="{7B19050F-8F54-41CC-8314-80562264E6C3}" srcOrd="0" destOrd="0" presId="urn:microsoft.com/office/officeart/2011/layout/HexagonRadial#1"/>
    <dgm:cxn modelId="{8CD18B53-A041-4A65-8D64-E7F125712D9F}" srcId="{5112FD44-0948-48CF-B1B9-E9054ECAB36C}" destId="{B92A4140-E5E6-416C-A727-6B9049B202E9}" srcOrd="3" destOrd="0" parTransId="{D9F0B361-7C9D-4391-B6E1-922DF36C71F0}" sibTransId="{3752D78E-D21F-4D3C-A39D-F5D6822AB850}"/>
    <dgm:cxn modelId="{86E2A29E-2EBD-4B73-99CC-91BAEF62321D}" type="presOf" srcId="{B41F2E66-797C-42E1-9EB4-41BB91CBE178}" destId="{0C52F167-D3DA-4B1C-AB9C-C975B0AF0CE1}" srcOrd="0" destOrd="0" presId="urn:microsoft.com/office/officeart/2011/layout/HexagonRadial#1"/>
    <dgm:cxn modelId="{BFD7CB9F-0C4E-4AF3-8BF2-396FD058E5F9}" type="presOf" srcId="{A849D7E5-76B3-47C0-A285-EA2BC8C70948}" destId="{4A80CA7E-CF92-4998-B7F5-CB8F30500FD2}" srcOrd="0" destOrd="0" presId="urn:microsoft.com/office/officeart/2011/layout/HexagonRadial#1"/>
    <dgm:cxn modelId="{6B40C298-85BB-4A6C-8217-D128308B94DA}" type="presOf" srcId="{5112FD44-0948-48CF-B1B9-E9054ECAB36C}" destId="{B43E1A2A-8E8A-4CE1-8CBF-84E1656D9194}" srcOrd="0" destOrd="0" presId="urn:microsoft.com/office/officeart/2011/layout/HexagonRadial#1"/>
    <dgm:cxn modelId="{1376B4F2-2497-4C14-8086-783E61F66F32}" type="presParOf" srcId="{893D6B7C-A07B-494B-8664-B7DC9D3BB49C}" destId="{B43E1A2A-8E8A-4CE1-8CBF-84E1656D9194}" srcOrd="0" destOrd="0" presId="urn:microsoft.com/office/officeart/2011/layout/HexagonRadial#1"/>
    <dgm:cxn modelId="{9DFC0DFE-7BE0-476F-9097-CD7E5892DA19}" type="presParOf" srcId="{893D6B7C-A07B-494B-8664-B7DC9D3BB49C}" destId="{A6D77528-F361-4EED-B85D-E4772A8B476D}" srcOrd="1" destOrd="0" presId="urn:microsoft.com/office/officeart/2011/layout/HexagonRadial#1"/>
    <dgm:cxn modelId="{289C8756-BE12-455F-A988-336330363BD1}" type="presParOf" srcId="{A6D77528-F361-4EED-B85D-E4772A8B476D}" destId="{A2BBA60E-90E6-42CA-B49E-7707D36C2BD6}" srcOrd="0" destOrd="0" presId="urn:microsoft.com/office/officeart/2011/layout/HexagonRadial#1"/>
    <dgm:cxn modelId="{FE19CBA1-129F-4E26-96CE-46AB4E235AFF}" type="presParOf" srcId="{893D6B7C-A07B-494B-8664-B7DC9D3BB49C}" destId="{0C52F167-D3DA-4B1C-AB9C-C975B0AF0CE1}" srcOrd="2" destOrd="0" presId="urn:microsoft.com/office/officeart/2011/layout/HexagonRadial#1"/>
    <dgm:cxn modelId="{FEA21E62-F186-46FC-9E5A-9A4CF0932C1A}" type="presParOf" srcId="{893D6B7C-A07B-494B-8664-B7DC9D3BB49C}" destId="{469775D5-B276-400C-A333-80DF0FF5F60B}" srcOrd="3" destOrd="0" presId="urn:microsoft.com/office/officeart/2011/layout/HexagonRadial#1"/>
    <dgm:cxn modelId="{D5438D6C-59F8-4EDA-A679-272025189AE8}" type="presParOf" srcId="{469775D5-B276-400C-A333-80DF0FF5F60B}" destId="{60E93B20-6940-4700-B69B-7C58FB9BCBB1}" srcOrd="0" destOrd="0" presId="urn:microsoft.com/office/officeart/2011/layout/HexagonRadial#1"/>
    <dgm:cxn modelId="{89367948-9EA1-41FE-B579-F27B6F917F8B}" type="presParOf" srcId="{893D6B7C-A07B-494B-8664-B7DC9D3BB49C}" destId="{4A80CA7E-CF92-4998-B7F5-CB8F30500FD2}" srcOrd="4" destOrd="0" presId="urn:microsoft.com/office/officeart/2011/layout/HexagonRadial#1"/>
    <dgm:cxn modelId="{EFB60DA6-ADD5-47AF-881B-F593AFA4A097}" type="presParOf" srcId="{893D6B7C-A07B-494B-8664-B7DC9D3BB49C}" destId="{87F1D6AE-3FBF-476B-8F61-1E0107D74E6E}" srcOrd="5" destOrd="0" presId="urn:microsoft.com/office/officeart/2011/layout/HexagonRadial#1"/>
    <dgm:cxn modelId="{AFC75206-B5C7-4E9C-AB97-83C74D4EC9B8}" type="presParOf" srcId="{87F1D6AE-3FBF-476B-8F61-1E0107D74E6E}" destId="{B9198E5B-9981-42FB-AC6D-07A1B5046098}" srcOrd="0" destOrd="0" presId="urn:microsoft.com/office/officeart/2011/layout/HexagonRadial#1"/>
    <dgm:cxn modelId="{9EB22B66-A7B4-44A9-8FDF-AAFE9EB4303A}" type="presParOf" srcId="{893D6B7C-A07B-494B-8664-B7DC9D3BB49C}" destId="{BA90A0EF-315F-4D9F-A6C5-594EAE6A9128}" srcOrd="6" destOrd="0" presId="urn:microsoft.com/office/officeart/2011/layout/HexagonRadial#1"/>
    <dgm:cxn modelId="{ECC99263-9A78-49FF-9A35-2E94C2673E22}" type="presParOf" srcId="{893D6B7C-A07B-494B-8664-B7DC9D3BB49C}" destId="{26081892-0B53-41F5-B77F-A58F3D784697}" srcOrd="7" destOrd="0" presId="urn:microsoft.com/office/officeart/2011/layout/HexagonRadial#1"/>
    <dgm:cxn modelId="{9C36F2C0-73F0-4EF4-9AE8-CC5B7C0F462E}" type="presParOf" srcId="{26081892-0B53-41F5-B77F-A58F3D784697}" destId="{7FC20031-0A9E-4E9D-990E-A9DFC57C3941}" srcOrd="0" destOrd="0" presId="urn:microsoft.com/office/officeart/2011/layout/HexagonRadial#1"/>
    <dgm:cxn modelId="{26F91629-07F5-4C8F-9CE6-64FC65ADFAFF}" type="presParOf" srcId="{893D6B7C-A07B-494B-8664-B7DC9D3BB49C}" destId="{7B19050F-8F54-41CC-8314-80562264E6C3}" srcOrd="8" destOrd="0" presId="urn:microsoft.com/office/officeart/2011/layout/HexagonRadial#1"/>
    <dgm:cxn modelId="{DFB464B5-92F4-40FB-8ACC-79F47DEF64F9}" type="presParOf" srcId="{893D6B7C-A07B-494B-8664-B7DC9D3BB49C}" destId="{50670F57-9858-4BD0-A767-D3BB8E57BEE3}" srcOrd="9" destOrd="0" presId="urn:microsoft.com/office/officeart/2011/layout/HexagonRadial#1"/>
    <dgm:cxn modelId="{CFC379BA-0A6B-4604-A05F-41F05C579CD5}" type="presParOf" srcId="{50670F57-9858-4BD0-A767-D3BB8E57BEE3}" destId="{437E727A-C47B-411A-84D2-7C36462E0EC9}" srcOrd="0" destOrd="0" presId="urn:microsoft.com/office/officeart/2011/layout/HexagonRadial#1"/>
    <dgm:cxn modelId="{DE855C33-ACD5-4B8F-BDF3-BECD2133C484}" type="presParOf" srcId="{893D6B7C-A07B-494B-8664-B7DC9D3BB49C}" destId="{CAC62337-6D50-404A-813C-429052A65D44}" srcOrd="10" destOrd="0" presId="urn:microsoft.com/office/officeart/2011/layout/HexagonRadial#1"/>
    <dgm:cxn modelId="{C05E2BF1-7322-4AE9-A663-13838686BF44}" type="presParOf" srcId="{893D6B7C-A07B-494B-8664-B7DC9D3BB49C}" destId="{6903A95D-0760-44B0-9D56-3F6F9F5DCB46}" srcOrd="11" destOrd="0" presId="urn:microsoft.com/office/officeart/2011/layout/HexagonRadial#1"/>
    <dgm:cxn modelId="{3417AE61-BC60-40E9-8874-5785B38EB746}" type="presParOf" srcId="{6903A95D-0760-44B0-9D56-3F6F9F5DCB46}" destId="{D87717D8-7C84-455A-8420-1DC93AEEB32C}" srcOrd="0" destOrd="0" presId="urn:microsoft.com/office/officeart/2011/layout/HexagonRadial#1"/>
    <dgm:cxn modelId="{FB747EB5-D887-48DF-9D0D-148822E6C384}" type="presParOf" srcId="{893D6B7C-A07B-494B-8664-B7DC9D3BB49C}" destId="{614D0621-3D17-410D-9326-C1010E8DB764}" srcOrd="12" destOrd="0" presId="urn:microsoft.com/office/officeart/2011/layout/HexagonRadial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C9E2AB-A002-4B42-BD06-8EB466A78676}" type="doc">
      <dgm:prSet loTypeId="urn:microsoft.com/office/officeart/2005/8/layout/cycle6" loCatId="cycl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th-TH"/>
        </a:p>
      </dgm:t>
    </dgm:pt>
    <dgm:pt modelId="{05F9F5F2-7744-4A42-B391-DE6FFABA03AD}">
      <dgm:prSet custT="1"/>
      <dgm:spPr>
        <a:solidFill>
          <a:srgbClr val="000066"/>
        </a:solidFill>
        <a:ln>
          <a:solidFill>
            <a:srgbClr val="7030A0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h-TH" sz="2400" b="1" dirty="0">
              <a:solidFill>
                <a:srgbClr val="FFFF00"/>
              </a:solidFill>
              <a:effectLst/>
              <a:latin typeface="EucrosiaUPC" panose="02020603050405020304" pitchFamily="18" charset="-34"/>
              <a:cs typeface="EucrosiaUPC" panose="02020603050405020304" pitchFamily="18" charset="-34"/>
            </a:rPr>
            <a:t>คณะกรรมการ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th-TH" sz="2400" b="1" dirty="0">
              <a:solidFill>
                <a:srgbClr val="FFFF00"/>
              </a:solidFill>
              <a:effectLst/>
              <a:latin typeface="EucrosiaUPC" panose="02020603050405020304" pitchFamily="18" charset="-34"/>
              <a:cs typeface="EucrosiaUPC" panose="02020603050405020304" pitchFamily="18" charset="-34"/>
            </a:rPr>
            <a:t>นโยบายการจัดซื้อจัดจ้าง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th-TH" sz="2400" b="1" dirty="0">
              <a:solidFill>
                <a:srgbClr val="FFFF00"/>
              </a:solidFill>
              <a:effectLst/>
              <a:latin typeface="EucrosiaUPC" panose="02020603050405020304" pitchFamily="18" charset="-34"/>
              <a:cs typeface="EucrosiaUPC" panose="02020603050405020304" pitchFamily="18" charset="-34"/>
            </a:rPr>
            <a:t>และการบริหารพัสดุภาครัฐ</a:t>
          </a:r>
        </a:p>
      </dgm:t>
    </dgm:pt>
    <dgm:pt modelId="{1962C130-1B28-4AD0-B30D-D2B21FF0465C}" type="parTrans" cxnId="{61605A18-256A-4D88-BEA3-7AA66F3913EC}">
      <dgm:prSet/>
      <dgm:spPr/>
      <dgm:t>
        <a:bodyPr/>
        <a:lstStyle/>
        <a:p>
          <a:endParaRPr lang="th-TH"/>
        </a:p>
      </dgm:t>
    </dgm:pt>
    <dgm:pt modelId="{5675DD1B-69C1-4EC5-9BA9-150ADEBDD944}" type="sibTrans" cxnId="{61605A18-256A-4D88-BEA3-7AA66F3913EC}">
      <dgm:prSet/>
      <dgm:spPr>
        <a:ln w="38100">
          <a:solidFill>
            <a:srgbClr val="7030A0"/>
          </a:solidFill>
        </a:ln>
      </dgm:spPr>
      <dgm:t>
        <a:bodyPr/>
        <a:lstStyle/>
        <a:p>
          <a:endParaRPr lang="th-TH"/>
        </a:p>
      </dgm:t>
    </dgm:pt>
    <dgm:pt modelId="{A63803CE-1FC4-4921-BD88-322829542102}">
      <dgm:prSet custT="1"/>
      <dgm:spPr>
        <a:solidFill>
          <a:srgbClr val="000066"/>
        </a:solidFill>
        <a:ln>
          <a:solidFill>
            <a:srgbClr val="7030A0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h-TH" sz="2400" b="1" dirty="0">
              <a:solidFill>
                <a:srgbClr val="FFFF00"/>
              </a:solidFill>
              <a:effectLst/>
              <a:latin typeface="EucrosiaUPC" panose="02020603050405020304" pitchFamily="18" charset="-34"/>
              <a:cs typeface="EucrosiaUPC" panose="02020603050405020304" pitchFamily="18" charset="-34"/>
            </a:rPr>
            <a:t>คณะกรรมการวินิจฉัยปัญหาการจัดซื้อจัดจ้าง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th-TH" sz="2400" b="1" dirty="0">
              <a:solidFill>
                <a:srgbClr val="FFFF00"/>
              </a:solidFill>
              <a:effectLst/>
              <a:latin typeface="EucrosiaUPC" panose="02020603050405020304" pitchFamily="18" charset="-34"/>
              <a:cs typeface="EucrosiaUPC" panose="02020603050405020304" pitchFamily="18" charset="-34"/>
            </a:rPr>
            <a:t>และการบริหาร</a:t>
          </a:r>
          <a:r>
            <a:rPr lang="th-TH" sz="2400" b="1" baseline="0" dirty="0">
              <a:solidFill>
                <a:srgbClr val="FFFF00"/>
              </a:solidFill>
              <a:effectLst/>
              <a:latin typeface="EucrosiaUPC" panose="02020603050405020304" pitchFamily="18" charset="-34"/>
              <a:cs typeface="EucrosiaUPC" panose="02020603050405020304" pitchFamily="18" charset="-34"/>
            </a:rPr>
            <a:t>พัสดุ</a:t>
          </a:r>
          <a:r>
            <a:rPr lang="th-TH" sz="2400" b="1" dirty="0">
              <a:solidFill>
                <a:srgbClr val="FFFF00"/>
              </a:solidFill>
              <a:effectLst/>
              <a:latin typeface="EucrosiaUPC" panose="02020603050405020304" pitchFamily="18" charset="-34"/>
              <a:cs typeface="EucrosiaUPC" panose="02020603050405020304" pitchFamily="18" charset="-34"/>
            </a:rPr>
            <a:t>ภาครัฐ</a:t>
          </a:r>
        </a:p>
      </dgm:t>
    </dgm:pt>
    <dgm:pt modelId="{A74B67B2-6750-4EA7-BDA1-FFF74F58AA98}" type="parTrans" cxnId="{CCFB7985-CE37-4DDC-821E-B31F804082DF}">
      <dgm:prSet/>
      <dgm:spPr/>
      <dgm:t>
        <a:bodyPr/>
        <a:lstStyle/>
        <a:p>
          <a:endParaRPr lang="th-TH"/>
        </a:p>
      </dgm:t>
    </dgm:pt>
    <dgm:pt modelId="{40FB0EC0-CB07-454F-A5C4-6924231D058D}" type="sibTrans" cxnId="{CCFB7985-CE37-4DDC-821E-B31F804082DF}">
      <dgm:prSet/>
      <dgm:spPr>
        <a:ln w="28575">
          <a:solidFill>
            <a:srgbClr val="7030A0"/>
          </a:solidFill>
        </a:ln>
      </dgm:spPr>
      <dgm:t>
        <a:bodyPr/>
        <a:lstStyle/>
        <a:p>
          <a:endParaRPr lang="th-TH"/>
        </a:p>
      </dgm:t>
    </dgm:pt>
    <dgm:pt modelId="{E17D760F-C2E4-4958-AC62-E591E70530F3}">
      <dgm:prSet custT="1"/>
      <dgm:spPr>
        <a:solidFill>
          <a:srgbClr val="000066"/>
        </a:solidFill>
        <a:ln>
          <a:solidFill>
            <a:srgbClr val="7030A0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h-TH" sz="2400" b="1" dirty="0">
              <a:solidFill>
                <a:srgbClr val="FFFF00"/>
              </a:solidFill>
              <a:effectLst/>
              <a:latin typeface="EucrosiaUPC" panose="02020603050405020304" pitchFamily="18" charset="-34"/>
              <a:cs typeface="EucrosiaUPC" panose="02020603050405020304" pitchFamily="18" charset="-34"/>
            </a:rPr>
            <a:t>คณะกรรมการ</a:t>
          </a:r>
          <a:br>
            <a:rPr lang="th-TH" sz="2400" b="1" dirty="0">
              <a:solidFill>
                <a:srgbClr val="FFFF00"/>
              </a:solidFill>
              <a:effectLst/>
              <a:latin typeface="EucrosiaUPC" panose="02020603050405020304" pitchFamily="18" charset="-34"/>
              <a:cs typeface="EucrosiaUPC" panose="02020603050405020304" pitchFamily="18" charset="-34"/>
            </a:rPr>
          </a:br>
          <a:r>
            <a:rPr lang="th-TH" sz="2400" b="1" dirty="0">
              <a:solidFill>
                <a:srgbClr val="FFFF00"/>
              </a:solidFill>
              <a:effectLst/>
              <a:latin typeface="EucrosiaUPC" panose="02020603050405020304" pitchFamily="18" charset="-34"/>
              <a:cs typeface="EucrosiaUPC" panose="02020603050405020304" pitchFamily="18" charset="-34"/>
            </a:rPr>
            <a:t>ราคากลางและขึ้นทะเบียนผู้ประกอบการ</a:t>
          </a:r>
        </a:p>
      </dgm:t>
    </dgm:pt>
    <dgm:pt modelId="{CF24EA71-6ACF-4697-8D59-C9C64026B5F7}" type="parTrans" cxnId="{9018271A-6A80-4F8C-A1C9-BC47EA034A02}">
      <dgm:prSet/>
      <dgm:spPr/>
      <dgm:t>
        <a:bodyPr/>
        <a:lstStyle/>
        <a:p>
          <a:endParaRPr lang="th-TH"/>
        </a:p>
      </dgm:t>
    </dgm:pt>
    <dgm:pt modelId="{EA2F33DB-5D1A-48D7-9BDC-807609BB8D35}" type="sibTrans" cxnId="{9018271A-6A80-4F8C-A1C9-BC47EA034A02}">
      <dgm:prSet/>
      <dgm:spPr>
        <a:ln w="28575">
          <a:solidFill>
            <a:srgbClr val="7030A0"/>
          </a:solidFill>
        </a:ln>
      </dgm:spPr>
      <dgm:t>
        <a:bodyPr/>
        <a:lstStyle/>
        <a:p>
          <a:endParaRPr lang="th-TH"/>
        </a:p>
      </dgm:t>
    </dgm:pt>
    <dgm:pt modelId="{F2E67FDA-9418-4F97-B6B2-3288373C18C7}">
      <dgm:prSet custT="1"/>
      <dgm:spPr>
        <a:solidFill>
          <a:srgbClr val="000066"/>
        </a:solidFill>
        <a:ln>
          <a:solidFill>
            <a:srgbClr val="7030A0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h-TH" sz="2400" b="1" dirty="0">
              <a:solidFill>
                <a:srgbClr val="FFFF00"/>
              </a:solidFill>
              <a:effectLst/>
              <a:latin typeface="EucrosiaUPC" panose="02020603050405020304" pitchFamily="18" charset="-34"/>
              <a:cs typeface="EucrosiaUPC" panose="02020603050405020304" pitchFamily="18" charset="-34"/>
            </a:rPr>
            <a:t>คณะกรรมการความร่วมมือป้องกันการทุจริต  (คปท.)</a:t>
          </a:r>
        </a:p>
      </dgm:t>
    </dgm:pt>
    <dgm:pt modelId="{6676E623-3BC6-4E4B-9A01-6B94B72E1D2B}" type="parTrans" cxnId="{B3CFFDFA-A5B5-4D15-A920-51A06FA6E40F}">
      <dgm:prSet/>
      <dgm:spPr/>
      <dgm:t>
        <a:bodyPr/>
        <a:lstStyle/>
        <a:p>
          <a:endParaRPr lang="th-TH"/>
        </a:p>
      </dgm:t>
    </dgm:pt>
    <dgm:pt modelId="{DAB1CC59-B0D8-4ADA-96B5-95FCD42F0E44}" type="sibTrans" cxnId="{B3CFFDFA-A5B5-4D15-A920-51A06FA6E40F}">
      <dgm:prSet/>
      <dgm:spPr>
        <a:ln w="28575">
          <a:solidFill>
            <a:srgbClr val="7030A0"/>
          </a:solidFill>
        </a:ln>
      </dgm:spPr>
      <dgm:t>
        <a:bodyPr/>
        <a:lstStyle/>
        <a:p>
          <a:endParaRPr lang="th-TH"/>
        </a:p>
      </dgm:t>
    </dgm:pt>
    <dgm:pt modelId="{F9C13D25-B61A-4D3C-B4B5-249508685980}">
      <dgm:prSet custT="1"/>
      <dgm:spPr>
        <a:solidFill>
          <a:srgbClr val="000066"/>
        </a:solidFill>
        <a:ln>
          <a:solidFill>
            <a:srgbClr val="7030A0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h-TH" sz="2400" b="1" dirty="0">
              <a:solidFill>
                <a:srgbClr val="FFFF00"/>
              </a:solidFill>
              <a:effectLst/>
              <a:latin typeface="EucrosiaUPC" panose="02020603050405020304" pitchFamily="18" charset="-34"/>
              <a:cs typeface="EucrosiaUPC" panose="02020603050405020304" pitchFamily="18" charset="-34"/>
            </a:rPr>
            <a:t>คณะกรรมการพิจารณาอุทธรณ์และข้อร้องเรียน</a:t>
          </a:r>
        </a:p>
      </dgm:t>
    </dgm:pt>
    <dgm:pt modelId="{E785A0AB-E20F-42D0-8A97-2DCE69983A58}" type="parTrans" cxnId="{49DACAA5-6654-4190-AE9C-7C99E3C5EB37}">
      <dgm:prSet/>
      <dgm:spPr/>
      <dgm:t>
        <a:bodyPr/>
        <a:lstStyle/>
        <a:p>
          <a:endParaRPr lang="th-TH"/>
        </a:p>
      </dgm:t>
    </dgm:pt>
    <dgm:pt modelId="{36DDBD86-302C-424F-A266-675EE8E5698E}" type="sibTrans" cxnId="{49DACAA5-6654-4190-AE9C-7C99E3C5EB37}">
      <dgm:prSet/>
      <dgm:spPr>
        <a:ln w="38100">
          <a:solidFill>
            <a:srgbClr val="7030A0"/>
          </a:solidFill>
        </a:ln>
      </dgm:spPr>
      <dgm:t>
        <a:bodyPr/>
        <a:lstStyle/>
        <a:p>
          <a:endParaRPr lang="th-TH"/>
        </a:p>
      </dgm:t>
    </dgm:pt>
    <dgm:pt modelId="{FD479526-EA2C-4970-88B6-611C9D782615}" type="pres">
      <dgm:prSet presAssocID="{93C9E2AB-A002-4B42-BD06-8EB466A7867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7F32B25E-BE85-47D1-93CB-41F65C8096B6}" type="pres">
      <dgm:prSet presAssocID="{05F9F5F2-7744-4A42-B391-DE6FFABA03AD}" presName="node" presStyleLbl="node1" presStyleIdx="0" presStyleCnt="5" custScaleX="153503" custScaleY="14963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0A5B79B-8215-4A33-9E98-4B93409A27EB}" type="pres">
      <dgm:prSet presAssocID="{05F9F5F2-7744-4A42-B391-DE6FFABA03AD}" presName="spNode" presStyleCnt="0"/>
      <dgm:spPr/>
    </dgm:pt>
    <dgm:pt modelId="{5127147D-0333-4700-9FE1-46B8F9E85E51}" type="pres">
      <dgm:prSet presAssocID="{5675DD1B-69C1-4EC5-9BA9-150ADEBDD944}" presName="sibTrans" presStyleLbl="sibTrans1D1" presStyleIdx="0" presStyleCnt="5"/>
      <dgm:spPr/>
      <dgm:t>
        <a:bodyPr/>
        <a:lstStyle/>
        <a:p>
          <a:endParaRPr lang="th-TH"/>
        </a:p>
      </dgm:t>
    </dgm:pt>
    <dgm:pt modelId="{1B9CF64A-0BB0-4F4E-A980-0C355110209D}" type="pres">
      <dgm:prSet presAssocID="{A63803CE-1FC4-4921-BD88-322829542102}" presName="node" presStyleLbl="node1" presStyleIdx="1" presStyleCnt="5" custScaleX="177541" custScaleY="145907" custRadScaleRad="100277" custRadScaleInc="2259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FED843A-B918-4028-BD2F-0DED16219FFF}" type="pres">
      <dgm:prSet presAssocID="{A63803CE-1FC4-4921-BD88-322829542102}" presName="spNode" presStyleCnt="0"/>
      <dgm:spPr/>
    </dgm:pt>
    <dgm:pt modelId="{FF5BDEA3-2AED-475B-9DE9-A0BA86F9E393}" type="pres">
      <dgm:prSet presAssocID="{40FB0EC0-CB07-454F-A5C4-6924231D058D}" presName="sibTrans" presStyleLbl="sibTrans1D1" presStyleIdx="1" presStyleCnt="5"/>
      <dgm:spPr/>
      <dgm:t>
        <a:bodyPr/>
        <a:lstStyle/>
        <a:p>
          <a:endParaRPr lang="th-TH"/>
        </a:p>
      </dgm:t>
    </dgm:pt>
    <dgm:pt modelId="{34722921-1B66-4A30-BD3D-8AB62CD9CAAE}" type="pres">
      <dgm:prSet presAssocID="{E17D760F-C2E4-4958-AC62-E591E70530F3}" presName="node" presStyleLbl="node1" presStyleIdx="2" presStyleCnt="5" custScaleX="177904" custScaleY="149920" custRadScaleRad="101514" custRadScaleInc="-6923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57E8FDF-ACDD-4C35-9B8C-4AC719FCD3FC}" type="pres">
      <dgm:prSet presAssocID="{E17D760F-C2E4-4958-AC62-E591E70530F3}" presName="spNode" presStyleCnt="0"/>
      <dgm:spPr/>
    </dgm:pt>
    <dgm:pt modelId="{5764B6D8-77B7-489D-BA64-A96DAF4527E9}" type="pres">
      <dgm:prSet presAssocID="{EA2F33DB-5D1A-48D7-9BDC-807609BB8D35}" presName="sibTrans" presStyleLbl="sibTrans1D1" presStyleIdx="2" presStyleCnt="5"/>
      <dgm:spPr/>
      <dgm:t>
        <a:bodyPr/>
        <a:lstStyle/>
        <a:p>
          <a:endParaRPr lang="th-TH"/>
        </a:p>
      </dgm:t>
    </dgm:pt>
    <dgm:pt modelId="{20F567B2-9DBD-42E6-A25A-E708A126B8C5}" type="pres">
      <dgm:prSet presAssocID="{F2E67FDA-9418-4F97-B6B2-3288373C18C7}" presName="node" presStyleLbl="node1" presStyleIdx="3" presStyleCnt="5" custScaleX="178271" custScaleY="165026" custRadScaleRad="99716" custRadScaleInc="48399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67DF45F-33E1-47EF-B65B-27547B55B529}" type="pres">
      <dgm:prSet presAssocID="{F2E67FDA-9418-4F97-B6B2-3288373C18C7}" presName="spNode" presStyleCnt="0"/>
      <dgm:spPr/>
    </dgm:pt>
    <dgm:pt modelId="{BCA9ED75-2F4D-464A-B438-3DA38C028AAD}" type="pres">
      <dgm:prSet presAssocID="{DAB1CC59-B0D8-4ADA-96B5-95FCD42F0E44}" presName="sibTrans" presStyleLbl="sibTrans1D1" presStyleIdx="3" presStyleCnt="5"/>
      <dgm:spPr/>
      <dgm:t>
        <a:bodyPr/>
        <a:lstStyle/>
        <a:p>
          <a:endParaRPr lang="th-TH"/>
        </a:p>
      </dgm:t>
    </dgm:pt>
    <dgm:pt modelId="{78F74AC4-D49A-47B9-9B3A-05A6D57F53B6}" type="pres">
      <dgm:prSet presAssocID="{F9C13D25-B61A-4D3C-B4B5-249508685980}" presName="node" presStyleLbl="node1" presStyleIdx="4" presStyleCnt="5" custScaleX="152486" custScaleY="145217" custRadScaleRad="102166" custRadScaleInc="-1891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C1068DD-CC31-4778-B6AF-49776B7AB312}" type="pres">
      <dgm:prSet presAssocID="{F9C13D25-B61A-4D3C-B4B5-249508685980}" presName="spNode" presStyleCnt="0"/>
      <dgm:spPr/>
    </dgm:pt>
    <dgm:pt modelId="{366EA645-8310-4102-B1C6-3DD8991315EB}" type="pres">
      <dgm:prSet presAssocID="{36DDBD86-302C-424F-A266-675EE8E5698E}" presName="sibTrans" presStyleLbl="sibTrans1D1" presStyleIdx="4" presStyleCnt="5"/>
      <dgm:spPr/>
      <dgm:t>
        <a:bodyPr/>
        <a:lstStyle/>
        <a:p>
          <a:endParaRPr lang="th-TH"/>
        </a:p>
      </dgm:t>
    </dgm:pt>
  </dgm:ptLst>
  <dgm:cxnLst>
    <dgm:cxn modelId="{B3CFFDFA-A5B5-4D15-A920-51A06FA6E40F}" srcId="{93C9E2AB-A002-4B42-BD06-8EB466A78676}" destId="{F2E67FDA-9418-4F97-B6B2-3288373C18C7}" srcOrd="3" destOrd="0" parTransId="{6676E623-3BC6-4E4B-9A01-6B94B72E1D2B}" sibTransId="{DAB1CC59-B0D8-4ADA-96B5-95FCD42F0E44}"/>
    <dgm:cxn modelId="{E254A3FB-B656-4953-AF5B-E349292BF652}" type="presOf" srcId="{EA2F33DB-5D1A-48D7-9BDC-807609BB8D35}" destId="{5764B6D8-77B7-489D-BA64-A96DAF4527E9}" srcOrd="0" destOrd="0" presId="urn:microsoft.com/office/officeart/2005/8/layout/cycle6"/>
    <dgm:cxn modelId="{D54150E8-B41A-4AB0-B703-2C661E6B280C}" type="presOf" srcId="{93C9E2AB-A002-4B42-BD06-8EB466A78676}" destId="{FD479526-EA2C-4970-88B6-611C9D782615}" srcOrd="0" destOrd="0" presId="urn:microsoft.com/office/officeart/2005/8/layout/cycle6"/>
    <dgm:cxn modelId="{E3937255-5693-4EAC-A739-21DE7C921318}" type="presOf" srcId="{F9C13D25-B61A-4D3C-B4B5-249508685980}" destId="{78F74AC4-D49A-47B9-9B3A-05A6D57F53B6}" srcOrd="0" destOrd="0" presId="urn:microsoft.com/office/officeart/2005/8/layout/cycle6"/>
    <dgm:cxn modelId="{49DACAA5-6654-4190-AE9C-7C99E3C5EB37}" srcId="{93C9E2AB-A002-4B42-BD06-8EB466A78676}" destId="{F9C13D25-B61A-4D3C-B4B5-249508685980}" srcOrd="4" destOrd="0" parTransId="{E785A0AB-E20F-42D0-8A97-2DCE69983A58}" sibTransId="{36DDBD86-302C-424F-A266-675EE8E5698E}"/>
    <dgm:cxn modelId="{9018271A-6A80-4F8C-A1C9-BC47EA034A02}" srcId="{93C9E2AB-A002-4B42-BD06-8EB466A78676}" destId="{E17D760F-C2E4-4958-AC62-E591E70530F3}" srcOrd="2" destOrd="0" parTransId="{CF24EA71-6ACF-4697-8D59-C9C64026B5F7}" sibTransId="{EA2F33DB-5D1A-48D7-9BDC-807609BB8D35}"/>
    <dgm:cxn modelId="{DBFC6535-5653-44E6-84D3-F792807A73C5}" type="presOf" srcId="{36DDBD86-302C-424F-A266-675EE8E5698E}" destId="{366EA645-8310-4102-B1C6-3DD8991315EB}" srcOrd="0" destOrd="0" presId="urn:microsoft.com/office/officeart/2005/8/layout/cycle6"/>
    <dgm:cxn modelId="{61605A18-256A-4D88-BEA3-7AA66F3913EC}" srcId="{93C9E2AB-A002-4B42-BD06-8EB466A78676}" destId="{05F9F5F2-7744-4A42-B391-DE6FFABA03AD}" srcOrd="0" destOrd="0" parTransId="{1962C130-1B28-4AD0-B30D-D2B21FF0465C}" sibTransId="{5675DD1B-69C1-4EC5-9BA9-150ADEBDD944}"/>
    <dgm:cxn modelId="{B8F1F2E6-59A1-4202-9162-BD508B270E71}" type="presOf" srcId="{F2E67FDA-9418-4F97-B6B2-3288373C18C7}" destId="{20F567B2-9DBD-42E6-A25A-E708A126B8C5}" srcOrd="0" destOrd="0" presId="urn:microsoft.com/office/officeart/2005/8/layout/cycle6"/>
    <dgm:cxn modelId="{E9B5A5EC-56AC-4D16-A07A-492667AA0AE1}" type="presOf" srcId="{40FB0EC0-CB07-454F-A5C4-6924231D058D}" destId="{FF5BDEA3-2AED-475B-9DE9-A0BA86F9E393}" srcOrd="0" destOrd="0" presId="urn:microsoft.com/office/officeart/2005/8/layout/cycle6"/>
    <dgm:cxn modelId="{B9330517-DDED-4DA3-8AF5-FD359590C539}" type="presOf" srcId="{A63803CE-1FC4-4921-BD88-322829542102}" destId="{1B9CF64A-0BB0-4F4E-A980-0C355110209D}" srcOrd="0" destOrd="0" presId="urn:microsoft.com/office/officeart/2005/8/layout/cycle6"/>
    <dgm:cxn modelId="{19013AD3-4FD8-472B-8052-7E23599A1D47}" type="presOf" srcId="{05F9F5F2-7744-4A42-B391-DE6FFABA03AD}" destId="{7F32B25E-BE85-47D1-93CB-41F65C8096B6}" srcOrd="0" destOrd="0" presId="urn:microsoft.com/office/officeart/2005/8/layout/cycle6"/>
    <dgm:cxn modelId="{D6E6C40C-C0BD-4465-91E8-7C3E21177995}" type="presOf" srcId="{5675DD1B-69C1-4EC5-9BA9-150ADEBDD944}" destId="{5127147D-0333-4700-9FE1-46B8F9E85E51}" srcOrd="0" destOrd="0" presId="urn:microsoft.com/office/officeart/2005/8/layout/cycle6"/>
    <dgm:cxn modelId="{3FE4A14D-8D1F-49B7-8B7D-34E9EAF161E5}" type="presOf" srcId="{E17D760F-C2E4-4958-AC62-E591E70530F3}" destId="{34722921-1B66-4A30-BD3D-8AB62CD9CAAE}" srcOrd="0" destOrd="0" presId="urn:microsoft.com/office/officeart/2005/8/layout/cycle6"/>
    <dgm:cxn modelId="{CCFB7985-CE37-4DDC-821E-B31F804082DF}" srcId="{93C9E2AB-A002-4B42-BD06-8EB466A78676}" destId="{A63803CE-1FC4-4921-BD88-322829542102}" srcOrd="1" destOrd="0" parTransId="{A74B67B2-6750-4EA7-BDA1-FFF74F58AA98}" sibTransId="{40FB0EC0-CB07-454F-A5C4-6924231D058D}"/>
    <dgm:cxn modelId="{7F599B6A-0E48-4984-A25B-420B37DB90BF}" type="presOf" srcId="{DAB1CC59-B0D8-4ADA-96B5-95FCD42F0E44}" destId="{BCA9ED75-2F4D-464A-B438-3DA38C028AAD}" srcOrd="0" destOrd="0" presId="urn:microsoft.com/office/officeart/2005/8/layout/cycle6"/>
    <dgm:cxn modelId="{803B42DA-A9A2-4AA2-ACEE-64D6EEF3E8C5}" type="presParOf" srcId="{FD479526-EA2C-4970-88B6-611C9D782615}" destId="{7F32B25E-BE85-47D1-93CB-41F65C8096B6}" srcOrd="0" destOrd="0" presId="urn:microsoft.com/office/officeart/2005/8/layout/cycle6"/>
    <dgm:cxn modelId="{5D910A64-D785-4D84-A8A8-DA982180CEBD}" type="presParOf" srcId="{FD479526-EA2C-4970-88B6-611C9D782615}" destId="{00A5B79B-8215-4A33-9E98-4B93409A27EB}" srcOrd="1" destOrd="0" presId="urn:microsoft.com/office/officeart/2005/8/layout/cycle6"/>
    <dgm:cxn modelId="{295B24B2-36B5-46CB-AAF0-5E2A922FA3A1}" type="presParOf" srcId="{FD479526-EA2C-4970-88B6-611C9D782615}" destId="{5127147D-0333-4700-9FE1-46B8F9E85E51}" srcOrd="2" destOrd="0" presId="urn:microsoft.com/office/officeart/2005/8/layout/cycle6"/>
    <dgm:cxn modelId="{909DB72E-3F8D-4CF5-A20B-00769FC509DF}" type="presParOf" srcId="{FD479526-EA2C-4970-88B6-611C9D782615}" destId="{1B9CF64A-0BB0-4F4E-A980-0C355110209D}" srcOrd="3" destOrd="0" presId="urn:microsoft.com/office/officeart/2005/8/layout/cycle6"/>
    <dgm:cxn modelId="{E749E4E2-C2F2-41B6-B710-A56845A79EED}" type="presParOf" srcId="{FD479526-EA2C-4970-88B6-611C9D782615}" destId="{3FED843A-B918-4028-BD2F-0DED16219FFF}" srcOrd="4" destOrd="0" presId="urn:microsoft.com/office/officeart/2005/8/layout/cycle6"/>
    <dgm:cxn modelId="{8C14BEF1-E389-462F-8779-F35DD6E08B71}" type="presParOf" srcId="{FD479526-EA2C-4970-88B6-611C9D782615}" destId="{FF5BDEA3-2AED-475B-9DE9-A0BA86F9E393}" srcOrd="5" destOrd="0" presId="urn:microsoft.com/office/officeart/2005/8/layout/cycle6"/>
    <dgm:cxn modelId="{2E6CC2FA-63E0-4D5A-AA2D-A3665DC8A82B}" type="presParOf" srcId="{FD479526-EA2C-4970-88B6-611C9D782615}" destId="{34722921-1B66-4A30-BD3D-8AB62CD9CAAE}" srcOrd="6" destOrd="0" presId="urn:microsoft.com/office/officeart/2005/8/layout/cycle6"/>
    <dgm:cxn modelId="{0E4E2C70-C377-49EF-BA95-77F0D96A3603}" type="presParOf" srcId="{FD479526-EA2C-4970-88B6-611C9D782615}" destId="{757E8FDF-ACDD-4C35-9B8C-4AC719FCD3FC}" srcOrd="7" destOrd="0" presId="urn:microsoft.com/office/officeart/2005/8/layout/cycle6"/>
    <dgm:cxn modelId="{004FF904-AC53-4B7B-9CD6-521D2B64ED05}" type="presParOf" srcId="{FD479526-EA2C-4970-88B6-611C9D782615}" destId="{5764B6D8-77B7-489D-BA64-A96DAF4527E9}" srcOrd="8" destOrd="0" presId="urn:microsoft.com/office/officeart/2005/8/layout/cycle6"/>
    <dgm:cxn modelId="{1D3E432D-E916-4FF0-B54F-19D8062B40D4}" type="presParOf" srcId="{FD479526-EA2C-4970-88B6-611C9D782615}" destId="{20F567B2-9DBD-42E6-A25A-E708A126B8C5}" srcOrd="9" destOrd="0" presId="urn:microsoft.com/office/officeart/2005/8/layout/cycle6"/>
    <dgm:cxn modelId="{D21FEA01-6395-4F7E-9CA0-EF65B44EC622}" type="presParOf" srcId="{FD479526-EA2C-4970-88B6-611C9D782615}" destId="{867DF45F-33E1-47EF-B65B-27547B55B529}" srcOrd="10" destOrd="0" presId="urn:microsoft.com/office/officeart/2005/8/layout/cycle6"/>
    <dgm:cxn modelId="{6F536848-F42D-40AB-A161-89D8C3C17471}" type="presParOf" srcId="{FD479526-EA2C-4970-88B6-611C9D782615}" destId="{BCA9ED75-2F4D-464A-B438-3DA38C028AAD}" srcOrd="11" destOrd="0" presId="urn:microsoft.com/office/officeart/2005/8/layout/cycle6"/>
    <dgm:cxn modelId="{853E8AD8-CB03-479D-B363-6EC8782CD9D8}" type="presParOf" srcId="{FD479526-EA2C-4970-88B6-611C9D782615}" destId="{78F74AC4-D49A-47B9-9B3A-05A6D57F53B6}" srcOrd="12" destOrd="0" presId="urn:microsoft.com/office/officeart/2005/8/layout/cycle6"/>
    <dgm:cxn modelId="{DA4B37C8-190C-4FF8-9745-C00168584A6D}" type="presParOf" srcId="{FD479526-EA2C-4970-88B6-611C9D782615}" destId="{BC1068DD-CC31-4778-B6AF-49776B7AB312}" srcOrd="13" destOrd="0" presId="urn:microsoft.com/office/officeart/2005/8/layout/cycle6"/>
    <dgm:cxn modelId="{0EA51BB1-E0B4-4E0D-9935-472A7A71B72A}" type="presParOf" srcId="{FD479526-EA2C-4970-88B6-611C9D782615}" destId="{366EA645-8310-4102-B1C6-3DD8991315EB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3A63E6-8EAF-4877-9298-6D4833FD6659}" type="doc">
      <dgm:prSet loTypeId="urn:microsoft.com/office/officeart/2009/layout/CircleArrowProcess" loCatId="process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th-TH"/>
        </a:p>
      </dgm:t>
    </dgm:pt>
    <dgm:pt modelId="{6B125282-ADF9-48A2-9950-0D5BBBB5A5C9}">
      <dgm:prSet phldrT="[Text]" custT="1"/>
      <dgm:spPr/>
      <dgm:t>
        <a:bodyPr/>
        <a:lstStyle/>
        <a:p>
          <a:r>
            <a:rPr lang="th-TH" sz="2800" b="1" dirty="0">
              <a:solidFill>
                <a:schemeClr val="tx1">
                  <a:lumMod val="75000"/>
                </a:schemeClr>
              </a:solidFill>
              <a:latin typeface="CordiaUPC" panose="020B0304020202020204" pitchFamily="34" charset="-34"/>
              <a:cs typeface="CordiaUPC" panose="020B0304020202020204" pitchFamily="34" charset="-34"/>
            </a:rPr>
            <a:t>วิธีประกาศเชิญชวนทั่วไป</a:t>
          </a:r>
          <a:endParaRPr lang="th-TH" sz="2800" dirty="0">
            <a:solidFill>
              <a:schemeClr val="tx1">
                <a:lumMod val="75000"/>
              </a:schemeClr>
            </a:solidFill>
          </a:endParaRPr>
        </a:p>
      </dgm:t>
    </dgm:pt>
    <dgm:pt modelId="{3EA76524-D003-44DE-B146-3DDF523387D7}" type="parTrans" cxnId="{E24B6A14-27DE-4E83-8301-90A733526EA0}">
      <dgm:prSet/>
      <dgm:spPr/>
      <dgm:t>
        <a:bodyPr/>
        <a:lstStyle/>
        <a:p>
          <a:endParaRPr lang="th-TH"/>
        </a:p>
      </dgm:t>
    </dgm:pt>
    <dgm:pt modelId="{445F7003-67F9-479F-A01A-0094E1A2113A}" type="sibTrans" cxnId="{E24B6A14-27DE-4E83-8301-90A733526EA0}">
      <dgm:prSet/>
      <dgm:spPr/>
      <dgm:t>
        <a:bodyPr/>
        <a:lstStyle/>
        <a:p>
          <a:endParaRPr lang="th-TH"/>
        </a:p>
      </dgm:t>
    </dgm:pt>
    <dgm:pt modelId="{A2976726-71EA-4EBA-8A8D-E04D7478BD6D}">
      <dgm:prSet phldrT="[Text]" custT="1"/>
      <dgm:spPr/>
      <dgm:t>
        <a:bodyPr/>
        <a:lstStyle/>
        <a:p>
          <a:r>
            <a:rPr lang="th-TH" sz="3200" b="1" dirty="0">
              <a:solidFill>
                <a:srgbClr val="333399"/>
              </a:solidFill>
              <a:latin typeface="CordiaUPC" panose="020B0304020202020204" pitchFamily="34" charset="-34"/>
              <a:cs typeface="CordiaUPC" panose="020B0304020202020204" pitchFamily="34" charset="-34"/>
            </a:rPr>
            <a:t>วิธีคัดเลือก</a:t>
          </a:r>
          <a:endParaRPr lang="th-TH" sz="3200" dirty="0">
            <a:solidFill>
              <a:srgbClr val="333399"/>
            </a:solidFill>
          </a:endParaRPr>
        </a:p>
      </dgm:t>
    </dgm:pt>
    <dgm:pt modelId="{935BABE6-D9D4-48DD-98FF-E31D2DF9524A}" type="parTrans" cxnId="{4D1A4FA6-476A-470B-9758-5F0ED331F3F5}">
      <dgm:prSet/>
      <dgm:spPr/>
      <dgm:t>
        <a:bodyPr/>
        <a:lstStyle/>
        <a:p>
          <a:endParaRPr lang="th-TH"/>
        </a:p>
      </dgm:t>
    </dgm:pt>
    <dgm:pt modelId="{55D976C0-EB63-4C42-9943-7040BE388D9D}" type="sibTrans" cxnId="{4D1A4FA6-476A-470B-9758-5F0ED331F3F5}">
      <dgm:prSet/>
      <dgm:spPr/>
      <dgm:t>
        <a:bodyPr/>
        <a:lstStyle/>
        <a:p>
          <a:endParaRPr lang="th-TH"/>
        </a:p>
      </dgm:t>
    </dgm:pt>
    <dgm:pt modelId="{CD4ECF29-ED1B-4071-AF61-583B94BC7965}">
      <dgm:prSet phldrT="[Text]" custT="1"/>
      <dgm:spPr/>
      <dgm:t>
        <a:bodyPr/>
        <a:lstStyle/>
        <a:p>
          <a:r>
            <a:rPr lang="th-TH" sz="2800" b="1" dirty="0">
              <a:solidFill>
                <a:schemeClr val="accent5">
                  <a:lumMod val="50000"/>
                </a:schemeClr>
              </a:solidFill>
              <a:latin typeface="CordiaUPC" panose="020B0304020202020204" pitchFamily="34" charset="-34"/>
              <a:cs typeface="CordiaUPC" panose="020B0304020202020204" pitchFamily="34" charset="-34"/>
            </a:rPr>
            <a:t>วิธีเฉพาะ  เจาะจง</a:t>
          </a:r>
          <a:endParaRPr lang="th-TH" sz="2800" b="1" dirty="0">
            <a:solidFill>
              <a:schemeClr val="accent5">
                <a:lumMod val="50000"/>
              </a:schemeClr>
            </a:solidFill>
          </a:endParaRPr>
        </a:p>
      </dgm:t>
    </dgm:pt>
    <dgm:pt modelId="{7F59D5D8-D19B-477A-B190-341A11826D1C}" type="parTrans" cxnId="{C414931C-C9AF-43B0-A29A-CF1417B5DBE4}">
      <dgm:prSet/>
      <dgm:spPr/>
      <dgm:t>
        <a:bodyPr/>
        <a:lstStyle/>
        <a:p>
          <a:endParaRPr lang="th-TH"/>
        </a:p>
      </dgm:t>
    </dgm:pt>
    <dgm:pt modelId="{F4AEFFF1-463E-45AC-8939-DD0BA8FA599D}" type="sibTrans" cxnId="{C414931C-C9AF-43B0-A29A-CF1417B5DBE4}">
      <dgm:prSet/>
      <dgm:spPr/>
      <dgm:t>
        <a:bodyPr/>
        <a:lstStyle/>
        <a:p>
          <a:endParaRPr lang="th-TH"/>
        </a:p>
      </dgm:t>
    </dgm:pt>
    <dgm:pt modelId="{E81C1BEE-F4E1-427B-AE31-57E2CB5B32CD}" type="pres">
      <dgm:prSet presAssocID="{983A63E6-8EAF-4877-9298-6D4833FD6659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292F55AA-A102-4827-9C20-F66E9C2B124A}" type="pres">
      <dgm:prSet presAssocID="{6B125282-ADF9-48A2-9950-0D5BBBB5A5C9}" presName="Accent1" presStyleCnt="0"/>
      <dgm:spPr/>
    </dgm:pt>
    <dgm:pt modelId="{43D95F6F-75F7-4B88-9B65-322479FE868C}" type="pres">
      <dgm:prSet presAssocID="{6B125282-ADF9-48A2-9950-0D5BBBB5A5C9}" presName="Accent" presStyleLbl="node1" presStyleIdx="0" presStyleCnt="3"/>
      <dgm:spPr/>
    </dgm:pt>
    <dgm:pt modelId="{8288AB83-BA3D-4255-BD69-6B174D8610FE}" type="pres">
      <dgm:prSet presAssocID="{6B125282-ADF9-48A2-9950-0D5BBBB5A5C9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0078657-B71E-49A7-9E42-CD0C4BDDA05F}" type="pres">
      <dgm:prSet presAssocID="{A2976726-71EA-4EBA-8A8D-E04D7478BD6D}" presName="Accent2" presStyleCnt="0"/>
      <dgm:spPr/>
    </dgm:pt>
    <dgm:pt modelId="{0A0A709C-CBEA-4B0C-97E8-07EFC1F10E2C}" type="pres">
      <dgm:prSet presAssocID="{A2976726-71EA-4EBA-8A8D-E04D7478BD6D}" presName="Accent" presStyleLbl="node1" presStyleIdx="1" presStyleCnt="3"/>
      <dgm:spPr/>
    </dgm:pt>
    <dgm:pt modelId="{02B7BD80-9A3E-410B-90A4-84474D95B783}" type="pres">
      <dgm:prSet presAssocID="{A2976726-71EA-4EBA-8A8D-E04D7478BD6D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506947B-E22B-43A6-A0CF-E0488286136D}" type="pres">
      <dgm:prSet presAssocID="{CD4ECF29-ED1B-4071-AF61-583B94BC7965}" presName="Accent3" presStyleCnt="0"/>
      <dgm:spPr/>
    </dgm:pt>
    <dgm:pt modelId="{5DA839E5-ACAA-4842-8D7B-A71FC2D4DA80}" type="pres">
      <dgm:prSet presAssocID="{CD4ECF29-ED1B-4071-AF61-583B94BC7965}" presName="Accent" presStyleLbl="node1" presStyleIdx="2" presStyleCnt="3" custLinFactNeighborY="-1275"/>
      <dgm:spPr>
        <a:solidFill>
          <a:schemeClr val="accent5">
            <a:lumMod val="75000"/>
          </a:schemeClr>
        </a:solidFill>
      </dgm:spPr>
    </dgm:pt>
    <dgm:pt modelId="{9B03C3E3-0AEC-448A-B4AD-5C51B4D82346}" type="pres">
      <dgm:prSet presAssocID="{CD4ECF29-ED1B-4071-AF61-583B94BC7965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C414931C-C9AF-43B0-A29A-CF1417B5DBE4}" srcId="{983A63E6-8EAF-4877-9298-6D4833FD6659}" destId="{CD4ECF29-ED1B-4071-AF61-583B94BC7965}" srcOrd="2" destOrd="0" parTransId="{7F59D5D8-D19B-477A-B190-341A11826D1C}" sibTransId="{F4AEFFF1-463E-45AC-8939-DD0BA8FA599D}"/>
    <dgm:cxn modelId="{B37B9F06-D4DA-4EDB-98FD-DDCD15FF317F}" type="presOf" srcId="{983A63E6-8EAF-4877-9298-6D4833FD6659}" destId="{E81C1BEE-F4E1-427B-AE31-57E2CB5B32CD}" srcOrd="0" destOrd="0" presId="urn:microsoft.com/office/officeart/2009/layout/CircleArrowProcess"/>
    <dgm:cxn modelId="{8FDDA806-27B8-445F-9C12-464B824ACD74}" type="presOf" srcId="{6B125282-ADF9-48A2-9950-0D5BBBB5A5C9}" destId="{8288AB83-BA3D-4255-BD69-6B174D8610FE}" srcOrd="0" destOrd="0" presId="urn:microsoft.com/office/officeart/2009/layout/CircleArrowProcess"/>
    <dgm:cxn modelId="{2A31FB2B-8905-4241-B129-B2D1B759C69E}" type="presOf" srcId="{A2976726-71EA-4EBA-8A8D-E04D7478BD6D}" destId="{02B7BD80-9A3E-410B-90A4-84474D95B783}" srcOrd="0" destOrd="0" presId="urn:microsoft.com/office/officeart/2009/layout/CircleArrowProcess"/>
    <dgm:cxn modelId="{F8D420B6-4893-490F-A6E7-245F45ED0DBD}" type="presOf" srcId="{CD4ECF29-ED1B-4071-AF61-583B94BC7965}" destId="{9B03C3E3-0AEC-448A-B4AD-5C51B4D82346}" srcOrd="0" destOrd="0" presId="urn:microsoft.com/office/officeart/2009/layout/CircleArrowProcess"/>
    <dgm:cxn modelId="{4D1A4FA6-476A-470B-9758-5F0ED331F3F5}" srcId="{983A63E6-8EAF-4877-9298-6D4833FD6659}" destId="{A2976726-71EA-4EBA-8A8D-E04D7478BD6D}" srcOrd="1" destOrd="0" parTransId="{935BABE6-D9D4-48DD-98FF-E31D2DF9524A}" sibTransId="{55D976C0-EB63-4C42-9943-7040BE388D9D}"/>
    <dgm:cxn modelId="{E24B6A14-27DE-4E83-8301-90A733526EA0}" srcId="{983A63E6-8EAF-4877-9298-6D4833FD6659}" destId="{6B125282-ADF9-48A2-9950-0D5BBBB5A5C9}" srcOrd="0" destOrd="0" parTransId="{3EA76524-D003-44DE-B146-3DDF523387D7}" sibTransId="{445F7003-67F9-479F-A01A-0094E1A2113A}"/>
    <dgm:cxn modelId="{9EE7CF16-CDC9-4D7C-A5D2-54FC6563113B}" type="presParOf" srcId="{E81C1BEE-F4E1-427B-AE31-57E2CB5B32CD}" destId="{292F55AA-A102-4827-9C20-F66E9C2B124A}" srcOrd="0" destOrd="0" presId="urn:microsoft.com/office/officeart/2009/layout/CircleArrowProcess"/>
    <dgm:cxn modelId="{D62D9D68-50AA-41F2-A7EC-8A122A99C07D}" type="presParOf" srcId="{292F55AA-A102-4827-9C20-F66E9C2B124A}" destId="{43D95F6F-75F7-4B88-9B65-322479FE868C}" srcOrd="0" destOrd="0" presId="urn:microsoft.com/office/officeart/2009/layout/CircleArrowProcess"/>
    <dgm:cxn modelId="{06ACA8E5-9EF5-4B13-B309-95AD691712A5}" type="presParOf" srcId="{E81C1BEE-F4E1-427B-AE31-57E2CB5B32CD}" destId="{8288AB83-BA3D-4255-BD69-6B174D8610FE}" srcOrd="1" destOrd="0" presId="urn:microsoft.com/office/officeart/2009/layout/CircleArrowProcess"/>
    <dgm:cxn modelId="{F89DC374-6945-4570-91C2-9284C330EB68}" type="presParOf" srcId="{E81C1BEE-F4E1-427B-AE31-57E2CB5B32CD}" destId="{30078657-B71E-49A7-9E42-CD0C4BDDA05F}" srcOrd="2" destOrd="0" presId="urn:microsoft.com/office/officeart/2009/layout/CircleArrowProcess"/>
    <dgm:cxn modelId="{846D8282-A760-462B-B507-813D5AAA3E99}" type="presParOf" srcId="{30078657-B71E-49A7-9E42-CD0C4BDDA05F}" destId="{0A0A709C-CBEA-4B0C-97E8-07EFC1F10E2C}" srcOrd="0" destOrd="0" presId="urn:microsoft.com/office/officeart/2009/layout/CircleArrowProcess"/>
    <dgm:cxn modelId="{B64DA3C1-1020-498B-A9A5-B19B5EB206B4}" type="presParOf" srcId="{E81C1BEE-F4E1-427B-AE31-57E2CB5B32CD}" destId="{02B7BD80-9A3E-410B-90A4-84474D95B783}" srcOrd="3" destOrd="0" presId="urn:microsoft.com/office/officeart/2009/layout/CircleArrowProcess"/>
    <dgm:cxn modelId="{CA9BEF91-A4B4-4A0C-94F9-02012FFB26D0}" type="presParOf" srcId="{E81C1BEE-F4E1-427B-AE31-57E2CB5B32CD}" destId="{6506947B-E22B-43A6-A0CF-E0488286136D}" srcOrd="4" destOrd="0" presId="urn:microsoft.com/office/officeart/2009/layout/CircleArrowProcess"/>
    <dgm:cxn modelId="{5A499ACE-DF6E-4B77-B9E9-37DB1671E212}" type="presParOf" srcId="{6506947B-E22B-43A6-A0CF-E0488286136D}" destId="{5DA839E5-ACAA-4842-8D7B-A71FC2D4DA80}" srcOrd="0" destOrd="0" presId="urn:microsoft.com/office/officeart/2009/layout/CircleArrowProcess"/>
    <dgm:cxn modelId="{F05BA813-6D41-40D8-B14F-336427FE0999}" type="presParOf" srcId="{E81C1BEE-F4E1-427B-AE31-57E2CB5B32CD}" destId="{9B03C3E3-0AEC-448A-B4AD-5C51B4D82346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8949ADB-D135-4573-95E9-B6827641499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DD3FE6C4-29F4-4F0F-B062-F6EE6B61854D}">
      <dgm:prSet phldrT="[ข้อความ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th-TH" sz="4000" b="1" dirty="0"/>
            <a:t>หลักการ</a:t>
          </a:r>
        </a:p>
      </dgm:t>
    </dgm:pt>
    <dgm:pt modelId="{1C03A417-75FB-4985-941F-95808F6DCD9D}" type="parTrans" cxnId="{7C54E947-6AE9-44C0-B529-C4758A587A52}">
      <dgm:prSet/>
      <dgm:spPr/>
      <dgm:t>
        <a:bodyPr/>
        <a:lstStyle/>
        <a:p>
          <a:endParaRPr lang="th-TH"/>
        </a:p>
      </dgm:t>
    </dgm:pt>
    <dgm:pt modelId="{8982A648-38F9-449F-BF67-0F11F01534CD}" type="sibTrans" cxnId="{7C54E947-6AE9-44C0-B529-C4758A587A52}">
      <dgm:prSet/>
      <dgm:spPr/>
      <dgm:t>
        <a:bodyPr/>
        <a:lstStyle/>
        <a:p>
          <a:endParaRPr lang="th-TH"/>
        </a:p>
      </dgm:t>
    </dgm:pt>
    <dgm:pt modelId="{CABB3975-820D-4CBA-89C8-212EC822B6D8}">
      <dgm:prSet phldrT="[ข้อความ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th-TH" altLang="th-TH" sz="40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rPr>
            <a:t>ให้เลือกใช้วิธีประกาศเชิญชวนทั่วไปก่อน </a:t>
          </a:r>
          <a:r>
            <a:rPr lang="th-TH" altLang="th-TH" sz="4000" b="1" dirty="0">
              <a:solidFill>
                <a:srgbClr val="C00000"/>
              </a:solidFill>
              <a:latin typeface="AngsanaUPC" panose="02020603050405020304" pitchFamily="18" charset="-34"/>
              <a:cs typeface="AngsanaUPC" panose="02020603050405020304" pitchFamily="18" charset="-34"/>
            </a:rPr>
            <a:t>เว้นแต่</a:t>
          </a:r>
          <a:r>
            <a:rPr lang="th-TH" altLang="th-TH" sz="40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rPr>
            <a:t/>
          </a:r>
          <a:br>
            <a:rPr lang="th-TH" altLang="th-TH" sz="40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rPr>
          </a:br>
          <a:r>
            <a:rPr lang="th-TH" altLang="th-TH" sz="40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rPr>
            <a:t>จะเข้าเงื่อนไขวิธีอื่น</a:t>
          </a:r>
          <a:endParaRPr lang="th-TH" sz="4000" dirty="0"/>
        </a:p>
      </dgm:t>
    </dgm:pt>
    <dgm:pt modelId="{09CA7BB4-CE98-4886-AF0D-9D361EF5AF6E}" type="parTrans" cxnId="{FD98724B-A361-42B1-B669-F8C63B361084}">
      <dgm:prSet/>
      <dgm:spPr/>
      <dgm:t>
        <a:bodyPr/>
        <a:lstStyle/>
        <a:p>
          <a:endParaRPr lang="th-TH"/>
        </a:p>
      </dgm:t>
    </dgm:pt>
    <dgm:pt modelId="{0F625017-BB52-4D76-A70D-B9AFE32CEF5C}" type="sibTrans" cxnId="{FD98724B-A361-42B1-B669-F8C63B361084}">
      <dgm:prSet/>
      <dgm:spPr/>
      <dgm:t>
        <a:bodyPr/>
        <a:lstStyle/>
        <a:p>
          <a:endParaRPr lang="th-TH"/>
        </a:p>
      </dgm:t>
    </dgm:pt>
    <dgm:pt modelId="{1DD539E1-674D-4B11-B1EA-3F9F6141F6B0}">
      <dgm:prSet phldrT="[ข้อความ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th-TH" sz="4000" b="1" dirty="0"/>
            <a:t>ยกเว้น</a:t>
          </a:r>
        </a:p>
      </dgm:t>
    </dgm:pt>
    <dgm:pt modelId="{06DDC753-D578-42ED-8D51-42039A78CC94}" type="parTrans" cxnId="{48A25016-B2FF-4DBE-B1F4-703903919DAC}">
      <dgm:prSet/>
      <dgm:spPr/>
      <dgm:t>
        <a:bodyPr/>
        <a:lstStyle/>
        <a:p>
          <a:endParaRPr lang="th-TH"/>
        </a:p>
      </dgm:t>
    </dgm:pt>
    <dgm:pt modelId="{A1D81AF4-E136-4383-99EB-849367F4D0F0}" type="sibTrans" cxnId="{48A25016-B2FF-4DBE-B1F4-703903919DAC}">
      <dgm:prSet/>
      <dgm:spPr/>
      <dgm:t>
        <a:bodyPr/>
        <a:lstStyle/>
        <a:p>
          <a:endParaRPr lang="th-TH"/>
        </a:p>
      </dgm:t>
    </dgm:pt>
    <dgm:pt modelId="{7830D056-54DF-4729-8963-7C3E8C4D8AEE}">
      <dgm:prSet phldrT="[ข้อความ]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th-TH" altLang="th-TH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rPr>
            <a:t>หน่วยงานของรัฐในต่างประเทศจะใช้วิธีคัดเลือกหรือวิธีเฉพาะเจาะจง โดยไม่ใช้วิธีประกาศเชิญชวนทั่วไปก่อนก็ได้</a:t>
          </a:r>
          <a:endParaRPr lang="th-TH" dirty="0"/>
        </a:p>
      </dgm:t>
    </dgm:pt>
    <dgm:pt modelId="{79EB0F60-82EB-4ABA-956F-ACE53E7B11AC}" type="parTrans" cxnId="{3FBE2CC1-03AD-4F6A-BA9A-AC1055DAC69A}">
      <dgm:prSet/>
      <dgm:spPr/>
      <dgm:t>
        <a:bodyPr/>
        <a:lstStyle/>
        <a:p>
          <a:endParaRPr lang="th-TH"/>
        </a:p>
      </dgm:t>
    </dgm:pt>
    <dgm:pt modelId="{41FB0255-6AD6-432E-A8EF-C32BBC0136E4}" type="sibTrans" cxnId="{3FBE2CC1-03AD-4F6A-BA9A-AC1055DAC69A}">
      <dgm:prSet/>
      <dgm:spPr/>
      <dgm:t>
        <a:bodyPr/>
        <a:lstStyle/>
        <a:p>
          <a:endParaRPr lang="th-TH"/>
        </a:p>
      </dgm:t>
    </dgm:pt>
    <dgm:pt modelId="{E5D2EF8E-1961-4682-B32B-5F3BB3D8CF8C}" type="pres">
      <dgm:prSet presAssocID="{D8949ADB-D135-4573-95E9-B6827641499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3B2453F3-EE43-4E32-ADAC-525D2ED9E2E0}" type="pres">
      <dgm:prSet presAssocID="{DD3FE6C4-29F4-4F0F-B062-F6EE6B61854D}" presName="linNode" presStyleCnt="0"/>
      <dgm:spPr/>
    </dgm:pt>
    <dgm:pt modelId="{94CA7B30-6C1D-41A5-920A-6AB5B9A93F15}" type="pres">
      <dgm:prSet presAssocID="{DD3FE6C4-29F4-4F0F-B062-F6EE6B61854D}" presName="parentText" presStyleLbl="node1" presStyleIdx="0" presStyleCnt="2" custScaleX="88776" custScaleY="52432" custLinFactNeighborX="38" custLinFactNeighborY="342">
        <dgm:presLayoutVars>
          <dgm:chMax val="1"/>
          <dgm:bulletEnabled val="1"/>
        </dgm:presLayoutVars>
      </dgm:prSet>
      <dgm:spPr>
        <a:prstGeom prst="rightArrow">
          <a:avLst/>
        </a:prstGeom>
      </dgm:spPr>
      <dgm:t>
        <a:bodyPr/>
        <a:lstStyle/>
        <a:p>
          <a:endParaRPr lang="th-TH"/>
        </a:p>
      </dgm:t>
    </dgm:pt>
    <dgm:pt modelId="{F11CDD0E-E11E-497E-A6F7-9B24CDF1C8BA}" type="pres">
      <dgm:prSet presAssocID="{DD3FE6C4-29F4-4F0F-B062-F6EE6B61854D}" presName="descendantText" presStyleLbl="alignAccFollowNode1" presStyleIdx="0" presStyleCnt="2" custScaleX="100135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th-TH"/>
        </a:p>
      </dgm:t>
    </dgm:pt>
    <dgm:pt modelId="{8DE869DB-91E0-4318-ABD0-871A37E03AEF}" type="pres">
      <dgm:prSet presAssocID="{8982A648-38F9-449F-BF67-0F11F01534CD}" presName="sp" presStyleCnt="0"/>
      <dgm:spPr/>
    </dgm:pt>
    <dgm:pt modelId="{3F00FF71-189B-46B0-A4AC-2F872E9EC101}" type="pres">
      <dgm:prSet presAssocID="{1DD539E1-674D-4B11-B1EA-3F9F6141F6B0}" presName="linNode" presStyleCnt="0"/>
      <dgm:spPr/>
    </dgm:pt>
    <dgm:pt modelId="{EB93B91A-3E0C-4FDA-BF5E-0CBF613E1CED}" type="pres">
      <dgm:prSet presAssocID="{1DD539E1-674D-4B11-B1EA-3F9F6141F6B0}" presName="parentText" presStyleLbl="node1" presStyleIdx="1" presStyleCnt="2" custScaleX="88846" custScaleY="56007" custLinFactNeighborX="38" custLinFactNeighborY="0">
        <dgm:presLayoutVars>
          <dgm:chMax val="1"/>
          <dgm:bulletEnabled val="1"/>
        </dgm:presLayoutVars>
      </dgm:prSet>
      <dgm:spPr>
        <a:prstGeom prst="rightArrow">
          <a:avLst/>
        </a:prstGeom>
      </dgm:spPr>
      <dgm:t>
        <a:bodyPr/>
        <a:lstStyle/>
        <a:p>
          <a:endParaRPr lang="th-TH"/>
        </a:p>
      </dgm:t>
    </dgm:pt>
    <dgm:pt modelId="{0469EE03-FB99-4DA0-BF5D-D3BA90AB0CE1}" type="pres">
      <dgm:prSet presAssocID="{1DD539E1-674D-4B11-B1EA-3F9F6141F6B0}" presName="descendantText" presStyleLbl="alignAccFollowNode1" presStyleIdx="1" presStyleCnt="2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th-TH"/>
        </a:p>
      </dgm:t>
    </dgm:pt>
  </dgm:ptLst>
  <dgm:cxnLst>
    <dgm:cxn modelId="{7C54E947-6AE9-44C0-B529-C4758A587A52}" srcId="{D8949ADB-D135-4573-95E9-B68276414993}" destId="{DD3FE6C4-29F4-4F0F-B062-F6EE6B61854D}" srcOrd="0" destOrd="0" parTransId="{1C03A417-75FB-4985-941F-95808F6DCD9D}" sibTransId="{8982A648-38F9-449F-BF67-0F11F01534CD}"/>
    <dgm:cxn modelId="{984BD239-B92A-4616-AFA4-974747EB7BD6}" type="presOf" srcId="{DD3FE6C4-29F4-4F0F-B062-F6EE6B61854D}" destId="{94CA7B30-6C1D-41A5-920A-6AB5B9A93F15}" srcOrd="0" destOrd="0" presId="urn:microsoft.com/office/officeart/2005/8/layout/vList5"/>
    <dgm:cxn modelId="{48A25016-B2FF-4DBE-B1F4-703903919DAC}" srcId="{D8949ADB-D135-4573-95E9-B68276414993}" destId="{1DD539E1-674D-4B11-B1EA-3F9F6141F6B0}" srcOrd="1" destOrd="0" parTransId="{06DDC753-D578-42ED-8D51-42039A78CC94}" sibTransId="{A1D81AF4-E136-4383-99EB-849367F4D0F0}"/>
    <dgm:cxn modelId="{3FBE2CC1-03AD-4F6A-BA9A-AC1055DAC69A}" srcId="{1DD539E1-674D-4B11-B1EA-3F9F6141F6B0}" destId="{7830D056-54DF-4729-8963-7C3E8C4D8AEE}" srcOrd="0" destOrd="0" parTransId="{79EB0F60-82EB-4ABA-956F-ACE53E7B11AC}" sibTransId="{41FB0255-6AD6-432E-A8EF-C32BBC0136E4}"/>
    <dgm:cxn modelId="{FD98724B-A361-42B1-B669-F8C63B361084}" srcId="{DD3FE6C4-29F4-4F0F-B062-F6EE6B61854D}" destId="{CABB3975-820D-4CBA-89C8-212EC822B6D8}" srcOrd="0" destOrd="0" parTransId="{09CA7BB4-CE98-4886-AF0D-9D361EF5AF6E}" sibTransId="{0F625017-BB52-4D76-A70D-B9AFE32CEF5C}"/>
    <dgm:cxn modelId="{7CA3C59D-7343-4FE0-98A4-B7431CE0EFF0}" type="presOf" srcId="{CABB3975-820D-4CBA-89C8-212EC822B6D8}" destId="{F11CDD0E-E11E-497E-A6F7-9B24CDF1C8BA}" srcOrd="0" destOrd="0" presId="urn:microsoft.com/office/officeart/2005/8/layout/vList5"/>
    <dgm:cxn modelId="{0B1EBB7D-2024-4BB6-8747-E2AA066FCAEF}" type="presOf" srcId="{7830D056-54DF-4729-8963-7C3E8C4D8AEE}" destId="{0469EE03-FB99-4DA0-BF5D-D3BA90AB0CE1}" srcOrd="0" destOrd="0" presId="urn:microsoft.com/office/officeart/2005/8/layout/vList5"/>
    <dgm:cxn modelId="{B0801B88-624E-415D-9280-D85CC14B5CCA}" type="presOf" srcId="{1DD539E1-674D-4B11-B1EA-3F9F6141F6B0}" destId="{EB93B91A-3E0C-4FDA-BF5E-0CBF613E1CED}" srcOrd="0" destOrd="0" presId="urn:microsoft.com/office/officeart/2005/8/layout/vList5"/>
    <dgm:cxn modelId="{5D4C76BF-C24F-4303-B6F4-D1258D5D705A}" type="presOf" srcId="{D8949ADB-D135-4573-95E9-B68276414993}" destId="{E5D2EF8E-1961-4682-B32B-5F3BB3D8CF8C}" srcOrd="0" destOrd="0" presId="urn:microsoft.com/office/officeart/2005/8/layout/vList5"/>
    <dgm:cxn modelId="{F8DD3B5C-CA70-4064-96DF-BC6EAAD727C4}" type="presParOf" srcId="{E5D2EF8E-1961-4682-B32B-5F3BB3D8CF8C}" destId="{3B2453F3-EE43-4E32-ADAC-525D2ED9E2E0}" srcOrd="0" destOrd="0" presId="urn:microsoft.com/office/officeart/2005/8/layout/vList5"/>
    <dgm:cxn modelId="{17381D69-4549-4556-A43B-E8393690851E}" type="presParOf" srcId="{3B2453F3-EE43-4E32-ADAC-525D2ED9E2E0}" destId="{94CA7B30-6C1D-41A5-920A-6AB5B9A93F15}" srcOrd="0" destOrd="0" presId="urn:microsoft.com/office/officeart/2005/8/layout/vList5"/>
    <dgm:cxn modelId="{B8A03221-F390-4AAC-8211-7783234BE22B}" type="presParOf" srcId="{3B2453F3-EE43-4E32-ADAC-525D2ED9E2E0}" destId="{F11CDD0E-E11E-497E-A6F7-9B24CDF1C8BA}" srcOrd="1" destOrd="0" presId="urn:microsoft.com/office/officeart/2005/8/layout/vList5"/>
    <dgm:cxn modelId="{E414D352-FB8F-47F1-91F8-F9C2E05F7E1C}" type="presParOf" srcId="{E5D2EF8E-1961-4682-B32B-5F3BB3D8CF8C}" destId="{8DE869DB-91E0-4318-ABD0-871A37E03AEF}" srcOrd="1" destOrd="0" presId="urn:microsoft.com/office/officeart/2005/8/layout/vList5"/>
    <dgm:cxn modelId="{585AA6BA-4BD9-43C5-B67E-EDA46A94E8F1}" type="presParOf" srcId="{E5D2EF8E-1961-4682-B32B-5F3BB3D8CF8C}" destId="{3F00FF71-189B-46B0-A4AC-2F872E9EC101}" srcOrd="2" destOrd="0" presId="urn:microsoft.com/office/officeart/2005/8/layout/vList5"/>
    <dgm:cxn modelId="{9827F5DC-E6D3-42BD-8985-C62110FF6C1A}" type="presParOf" srcId="{3F00FF71-189B-46B0-A4AC-2F872E9EC101}" destId="{EB93B91A-3E0C-4FDA-BF5E-0CBF613E1CED}" srcOrd="0" destOrd="0" presId="urn:microsoft.com/office/officeart/2005/8/layout/vList5"/>
    <dgm:cxn modelId="{2341821B-D329-4B18-8C74-3DA66D71D862}" type="presParOf" srcId="{3F00FF71-189B-46B0-A4AC-2F872E9EC101}" destId="{0469EE03-FB99-4DA0-BF5D-D3BA90AB0CE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FD734DC-52BE-435D-A71E-A9E08AFE7BFA}" type="doc">
      <dgm:prSet loTypeId="urn:microsoft.com/office/officeart/2005/8/layout/vList6" loCatId="process" qsTypeId="urn:microsoft.com/office/officeart/2005/8/quickstyle/3d1" qsCatId="3D" csTypeId="urn:microsoft.com/office/officeart/2005/8/colors/colorful1#2" csCatId="colorful" phldr="1"/>
      <dgm:spPr/>
      <dgm:t>
        <a:bodyPr/>
        <a:lstStyle/>
        <a:p>
          <a:endParaRPr lang="th-TH"/>
        </a:p>
      </dgm:t>
    </dgm:pt>
    <dgm:pt modelId="{E1A9F133-D3E0-4E36-A655-C349FB03A51E}">
      <dgm:prSet phldrT="[Text]" custT="1"/>
      <dgm:spPr/>
      <dgm:t>
        <a:bodyPr/>
        <a:lstStyle/>
        <a:p>
          <a:r>
            <a:rPr lang="th-TH" sz="2400" b="1" dirty="0">
              <a:latin typeface="Angsana New" panose="02020603050405020304" pitchFamily="18" charset="-34"/>
              <a:cs typeface="EucrosiaUPC" panose="02020603050405020304" pitchFamily="18" charset="-34"/>
            </a:rPr>
            <a:t>มาตรา 100</a:t>
          </a:r>
        </a:p>
      </dgm:t>
    </dgm:pt>
    <dgm:pt modelId="{180BFF66-0D1F-4A7E-9C3D-BE638DF5DB1F}" type="parTrans" cxnId="{46BF48F9-F131-4EB0-90E4-59706C4FB939}">
      <dgm:prSet/>
      <dgm:spPr/>
      <dgm:t>
        <a:bodyPr/>
        <a:lstStyle/>
        <a:p>
          <a:endParaRPr lang="th-TH"/>
        </a:p>
      </dgm:t>
    </dgm:pt>
    <dgm:pt modelId="{90BEF645-411F-4DC5-B8BE-94C3EFB82EE4}" type="sibTrans" cxnId="{46BF48F9-F131-4EB0-90E4-59706C4FB939}">
      <dgm:prSet/>
      <dgm:spPr/>
      <dgm:t>
        <a:bodyPr/>
        <a:lstStyle/>
        <a:p>
          <a:endParaRPr lang="th-TH"/>
        </a:p>
      </dgm:t>
    </dgm:pt>
    <dgm:pt modelId="{5E05CEFF-9451-48B2-B68D-DF8D744ADE94}">
      <dgm:prSet phldrT="[Text]" custT="1"/>
      <dgm:spPr/>
      <dgm:t>
        <a:bodyPr/>
        <a:lstStyle/>
        <a:p>
          <a:r>
            <a:rPr lang="th-TH" sz="2400" b="1" dirty="0">
              <a:latin typeface="Angsana New" panose="02020603050405020304" pitchFamily="18" charset="-34"/>
              <a:cs typeface="EucrosiaUPC" panose="02020603050405020304" pitchFamily="18" charset="-34"/>
            </a:rPr>
            <a:t>มาตรา 102</a:t>
          </a:r>
        </a:p>
      </dgm:t>
    </dgm:pt>
    <dgm:pt modelId="{AFCDC1C6-A229-4551-8E6C-D46C35C0749B}" type="parTrans" cxnId="{DA57363F-4971-4055-B816-B69DACD6FBC6}">
      <dgm:prSet/>
      <dgm:spPr/>
      <dgm:t>
        <a:bodyPr/>
        <a:lstStyle/>
        <a:p>
          <a:endParaRPr lang="th-TH"/>
        </a:p>
      </dgm:t>
    </dgm:pt>
    <dgm:pt modelId="{EC309621-B459-4B56-9ECA-C429578D9F09}" type="sibTrans" cxnId="{DA57363F-4971-4055-B816-B69DACD6FBC6}">
      <dgm:prSet/>
      <dgm:spPr/>
      <dgm:t>
        <a:bodyPr/>
        <a:lstStyle/>
        <a:p>
          <a:endParaRPr lang="th-TH"/>
        </a:p>
      </dgm:t>
    </dgm:pt>
    <dgm:pt modelId="{6D79D6BC-77A9-4B65-8D9F-E3FA23721870}">
      <dgm:prSet phldrT="[Text]" custT="1"/>
      <dgm:spPr/>
      <dgm:t>
        <a:bodyPr/>
        <a:lstStyle/>
        <a:p>
          <a:r>
            <a:rPr lang="th-TH" sz="2400" b="1" dirty="0">
              <a:latin typeface="Angsana New" panose="02020603050405020304" pitchFamily="18" charset="-34"/>
              <a:cs typeface="EucrosiaUPC" panose="02020603050405020304" pitchFamily="18" charset="-34"/>
            </a:rPr>
            <a:t>การงดหรือลดค่าปรับ หรือการขยายระยะเวลาทำการตามสัญญา ให้อยู่ในดุลพินิจตามกรณีที่กำหนด</a:t>
          </a:r>
        </a:p>
      </dgm:t>
    </dgm:pt>
    <dgm:pt modelId="{ECEE80CD-823A-4639-B232-9722222E09DD}" type="parTrans" cxnId="{8EF0576B-8882-412B-ACD9-5E2D6316477C}">
      <dgm:prSet/>
      <dgm:spPr/>
      <dgm:t>
        <a:bodyPr/>
        <a:lstStyle/>
        <a:p>
          <a:endParaRPr lang="th-TH"/>
        </a:p>
      </dgm:t>
    </dgm:pt>
    <dgm:pt modelId="{CCE45580-7C31-4AEA-A83A-9C9A69EF51C4}" type="sibTrans" cxnId="{8EF0576B-8882-412B-ACD9-5E2D6316477C}">
      <dgm:prSet/>
      <dgm:spPr/>
      <dgm:t>
        <a:bodyPr/>
        <a:lstStyle/>
        <a:p>
          <a:endParaRPr lang="th-TH"/>
        </a:p>
      </dgm:t>
    </dgm:pt>
    <dgm:pt modelId="{33F90B56-3192-4BD6-A9FE-A5790CE512AD}">
      <dgm:prSet custT="1"/>
      <dgm:spPr/>
      <dgm:t>
        <a:bodyPr/>
        <a:lstStyle/>
        <a:p>
          <a:r>
            <a:rPr lang="th-TH" sz="2400" b="1" dirty="0">
              <a:latin typeface="Angsana New" panose="02020603050405020304" pitchFamily="18" charset="-34"/>
              <a:cs typeface="EucrosiaUPC" panose="02020603050405020304" pitchFamily="18" charset="-34"/>
            </a:rPr>
            <a:t>มาตรา 103</a:t>
          </a:r>
        </a:p>
      </dgm:t>
    </dgm:pt>
    <dgm:pt modelId="{51E0630B-2B18-4A22-AED1-7BD40D2935DC}" type="parTrans" cxnId="{D00EFF1B-0870-43AB-A389-CA088641B13F}">
      <dgm:prSet/>
      <dgm:spPr/>
      <dgm:t>
        <a:bodyPr/>
        <a:lstStyle/>
        <a:p>
          <a:endParaRPr lang="th-TH"/>
        </a:p>
      </dgm:t>
    </dgm:pt>
    <dgm:pt modelId="{67B39B53-81B2-4393-8844-F583F78EFF29}" type="sibTrans" cxnId="{D00EFF1B-0870-43AB-A389-CA088641B13F}">
      <dgm:prSet/>
      <dgm:spPr/>
      <dgm:t>
        <a:bodyPr/>
        <a:lstStyle/>
        <a:p>
          <a:endParaRPr lang="th-TH"/>
        </a:p>
      </dgm:t>
    </dgm:pt>
    <dgm:pt modelId="{BBDE3217-1D43-4850-A062-75C961402F49}">
      <dgm:prSet custT="1"/>
      <dgm:spPr/>
      <dgm:t>
        <a:bodyPr/>
        <a:lstStyle/>
        <a:p>
          <a:r>
            <a:rPr lang="th-TH" sz="2400" b="1" dirty="0">
              <a:latin typeface="Angsana New" panose="02020603050405020304" pitchFamily="18" charset="-34"/>
              <a:cs typeface="EucrosiaUPC" panose="02020603050405020304" pitchFamily="18" charset="-34"/>
            </a:rPr>
            <a:t>การบอกเลิกสัญญาให้อยู่ในดุลพินิจของ</a:t>
          </a:r>
          <a:br>
            <a:rPr lang="th-TH" sz="2400" b="1" dirty="0">
              <a:latin typeface="Angsana New" panose="02020603050405020304" pitchFamily="18" charset="-34"/>
              <a:cs typeface="EucrosiaUPC" panose="02020603050405020304" pitchFamily="18" charset="-34"/>
            </a:rPr>
          </a:br>
          <a:r>
            <a:rPr lang="th-TH" sz="2400" b="1" dirty="0">
              <a:latin typeface="Angsana New" panose="02020603050405020304" pitchFamily="18" charset="-34"/>
              <a:cs typeface="EucrosiaUPC" panose="02020603050405020304" pitchFamily="18" charset="-34"/>
            </a:rPr>
            <a:t>ผู้มีอำนาจ ตามกรณีที่กำหนด </a:t>
          </a:r>
        </a:p>
      </dgm:t>
    </dgm:pt>
    <dgm:pt modelId="{CD392ACD-A584-4EB5-822B-D6FE0457B2E2}" type="parTrans" cxnId="{48A7146A-C27F-40E0-AC60-F1693DF9C496}">
      <dgm:prSet/>
      <dgm:spPr/>
      <dgm:t>
        <a:bodyPr/>
        <a:lstStyle/>
        <a:p>
          <a:endParaRPr lang="th-TH"/>
        </a:p>
      </dgm:t>
    </dgm:pt>
    <dgm:pt modelId="{81FCBD94-211D-4432-BA18-4E05DF3C2F97}" type="sibTrans" cxnId="{48A7146A-C27F-40E0-AC60-F1693DF9C496}">
      <dgm:prSet/>
      <dgm:spPr/>
      <dgm:t>
        <a:bodyPr/>
        <a:lstStyle/>
        <a:p>
          <a:endParaRPr lang="th-TH"/>
        </a:p>
      </dgm:t>
    </dgm:pt>
    <dgm:pt modelId="{59AA3E72-A918-48A6-80EB-829B67ACCB04}">
      <dgm:prSet phldrT="[Text]" custT="1"/>
      <dgm:spPr/>
      <dgm:t>
        <a:bodyPr/>
        <a:lstStyle/>
        <a:p>
          <a:r>
            <a:rPr lang="th-TH" sz="2400" b="1" dirty="0">
              <a:latin typeface="Angsana New" panose="02020603050405020304" pitchFamily="18" charset="-34"/>
              <a:cs typeface="EucrosiaUPC" panose="02020603050405020304" pitchFamily="18" charset="-34"/>
            </a:rPr>
            <a:t>การตรวจรับพัสดุให้เป็นไปตามสัญญา</a:t>
          </a:r>
        </a:p>
      </dgm:t>
    </dgm:pt>
    <dgm:pt modelId="{242B6904-885E-4B20-9CFE-90E16EB6BECA}" type="parTrans" cxnId="{AF608E7C-A549-473F-A5D0-67C9038AF282}">
      <dgm:prSet/>
      <dgm:spPr/>
      <dgm:t>
        <a:bodyPr/>
        <a:lstStyle/>
        <a:p>
          <a:endParaRPr lang="th-TH"/>
        </a:p>
      </dgm:t>
    </dgm:pt>
    <dgm:pt modelId="{3D14E1CA-74B9-4250-8DB5-1780718568D0}" type="sibTrans" cxnId="{AF608E7C-A549-473F-A5D0-67C9038AF282}">
      <dgm:prSet/>
      <dgm:spPr/>
      <dgm:t>
        <a:bodyPr/>
        <a:lstStyle/>
        <a:p>
          <a:endParaRPr lang="th-TH"/>
        </a:p>
      </dgm:t>
    </dgm:pt>
    <dgm:pt modelId="{95BE115B-C51E-4BFA-A3C4-B15F391E8591}">
      <dgm:prSet phldrT="[Text]" custT="1"/>
      <dgm:spPr/>
      <dgm:t>
        <a:bodyPr/>
        <a:lstStyle/>
        <a:p>
          <a:endParaRPr lang="th-TH" sz="1800" b="1" dirty="0">
            <a:latin typeface="Angsana New" panose="02020603050405020304" pitchFamily="18" charset="-34"/>
            <a:cs typeface="EucrosiaUPC" panose="02020603050405020304" pitchFamily="18" charset="-34"/>
          </a:endParaRPr>
        </a:p>
      </dgm:t>
    </dgm:pt>
    <dgm:pt modelId="{D81A5F48-7CDE-4770-A173-33D1774D052F}" type="parTrans" cxnId="{E0658495-055E-4D6B-B27C-B701E60C0760}">
      <dgm:prSet/>
      <dgm:spPr/>
      <dgm:t>
        <a:bodyPr/>
        <a:lstStyle/>
        <a:p>
          <a:endParaRPr lang="th-TH"/>
        </a:p>
      </dgm:t>
    </dgm:pt>
    <dgm:pt modelId="{B3FECD80-1CC2-4D3C-B194-AB943C1D132C}" type="sibTrans" cxnId="{E0658495-055E-4D6B-B27C-B701E60C0760}">
      <dgm:prSet/>
      <dgm:spPr/>
      <dgm:t>
        <a:bodyPr/>
        <a:lstStyle/>
        <a:p>
          <a:endParaRPr lang="th-TH"/>
        </a:p>
      </dgm:t>
    </dgm:pt>
    <dgm:pt modelId="{2FC1B437-8A27-45AA-A74F-C8E20FFEFA51}" type="pres">
      <dgm:prSet presAssocID="{EFD734DC-52BE-435D-A71E-A9E08AFE7BFA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th-TH"/>
        </a:p>
      </dgm:t>
    </dgm:pt>
    <dgm:pt modelId="{DDF39033-98DA-42CA-8642-3F7E4AAA9FAB}" type="pres">
      <dgm:prSet presAssocID="{E1A9F133-D3E0-4E36-A655-C349FB03A51E}" presName="linNode" presStyleCnt="0"/>
      <dgm:spPr/>
    </dgm:pt>
    <dgm:pt modelId="{A447B589-9967-4DD5-B9B3-0E3DF2733E56}" type="pres">
      <dgm:prSet presAssocID="{E1A9F133-D3E0-4E36-A655-C349FB03A51E}" presName="parentShp" presStyleLbl="node1" presStyleIdx="0" presStyleCnt="3" custScaleX="5797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EAA3841-EB69-4B76-BB62-5F1FAC212FF9}" type="pres">
      <dgm:prSet presAssocID="{E1A9F133-D3E0-4E36-A655-C349FB03A51E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BCAC7CD-160A-4300-B779-E6871A5EBF64}" type="pres">
      <dgm:prSet presAssocID="{90BEF645-411F-4DC5-B8BE-94C3EFB82EE4}" presName="spacing" presStyleCnt="0"/>
      <dgm:spPr/>
    </dgm:pt>
    <dgm:pt modelId="{8776078E-0A38-4946-99CD-1B245A77A700}" type="pres">
      <dgm:prSet presAssocID="{5E05CEFF-9451-48B2-B68D-DF8D744ADE94}" presName="linNode" presStyleCnt="0"/>
      <dgm:spPr/>
    </dgm:pt>
    <dgm:pt modelId="{D46163B4-4072-4FC3-B9EA-13798F6422B6}" type="pres">
      <dgm:prSet presAssocID="{5E05CEFF-9451-48B2-B68D-DF8D744ADE94}" presName="parentShp" presStyleLbl="node1" presStyleIdx="1" presStyleCnt="3" custScaleX="5797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C555CD4-457B-4486-AED5-8C17702F8B68}" type="pres">
      <dgm:prSet presAssocID="{5E05CEFF-9451-48B2-B68D-DF8D744ADE94}" presName="childShp" presStyleLbl="bgAccFollowNode1" presStyleIdx="1" presStyleCnt="3" custScaleY="12225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D518647-3CD8-4CD3-A77D-92B627075BCA}" type="pres">
      <dgm:prSet presAssocID="{EC309621-B459-4B56-9ECA-C429578D9F09}" presName="spacing" presStyleCnt="0"/>
      <dgm:spPr/>
    </dgm:pt>
    <dgm:pt modelId="{482CC556-26B1-4C08-9B02-F19E35BA05D1}" type="pres">
      <dgm:prSet presAssocID="{33F90B56-3192-4BD6-A9FE-A5790CE512AD}" presName="linNode" presStyleCnt="0"/>
      <dgm:spPr/>
    </dgm:pt>
    <dgm:pt modelId="{E2F78DCB-166C-465D-B5FB-47046BCBFEA7}" type="pres">
      <dgm:prSet presAssocID="{33F90B56-3192-4BD6-A9FE-A5790CE512AD}" presName="parentShp" presStyleLbl="node1" presStyleIdx="2" presStyleCnt="3" custScaleX="5797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40D5DA8-50AF-40C0-B3A4-E3E89E6C7472}" type="pres">
      <dgm:prSet presAssocID="{33F90B56-3192-4BD6-A9FE-A5790CE512AD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E0658495-055E-4D6B-B27C-B701E60C0760}" srcId="{E1A9F133-D3E0-4E36-A655-C349FB03A51E}" destId="{95BE115B-C51E-4BFA-A3C4-B15F391E8591}" srcOrd="0" destOrd="0" parTransId="{D81A5F48-7CDE-4770-A173-33D1774D052F}" sibTransId="{B3FECD80-1CC2-4D3C-B194-AB943C1D132C}"/>
    <dgm:cxn modelId="{A81E546D-B4B7-41BC-84F3-D949F9E1471E}" type="presOf" srcId="{59AA3E72-A918-48A6-80EB-829B67ACCB04}" destId="{5EAA3841-EB69-4B76-BB62-5F1FAC212FF9}" srcOrd="0" destOrd="1" presId="urn:microsoft.com/office/officeart/2005/8/layout/vList6"/>
    <dgm:cxn modelId="{46BF48F9-F131-4EB0-90E4-59706C4FB939}" srcId="{EFD734DC-52BE-435D-A71E-A9E08AFE7BFA}" destId="{E1A9F133-D3E0-4E36-A655-C349FB03A51E}" srcOrd="0" destOrd="0" parTransId="{180BFF66-0D1F-4A7E-9C3D-BE638DF5DB1F}" sibTransId="{90BEF645-411F-4DC5-B8BE-94C3EFB82EE4}"/>
    <dgm:cxn modelId="{C5EEBEC6-CE9F-4F4E-8F5F-E1BD353F2A22}" type="presOf" srcId="{6D79D6BC-77A9-4B65-8D9F-E3FA23721870}" destId="{6C555CD4-457B-4486-AED5-8C17702F8B68}" srcOrd="0" destOrd="0" presId="urn:microsoft.com/office/officeart/2005/8/layout/vList6"/>
    <dgm:cxn modelId="{8EF0576B-8882-412B-ACD9-5E2D6316477C}" srcId="{5E05CEFF-9451-48B2-B68D-DF8D744ADE94}" destId="{6D79D6BC-77A9-4B65-8D9F-E3FA23721870}" srcOrd="0" destOrd="0" parTransId="{ECEE80CD-823A-4639-B232-9722222E09DD}" sibTransId="{CCE45580-7C31-4AEA-A83A-9C9A69EF51C4}"/>
    <dgm:cxn modelId="{D00EFF1B-0870-43AB-A389-CA088641B13F}" srcId="{EFD734DC-52BE-435D-A71E-A9E08AFE7BFA}" destId="{33F90B56-3192-4BD6-A9FE-A5790CE512AD}" srcOrd="2" destOrd="0" parTransId="{51E0630B-2B18-4A22-AED1-7BD40D2935DC}" sibTransId="{67B39B53-81B2-4393-8844-F583F78EFF29}"/>
    <dgm:cxn modelId="{AE4AF389-AD1D-4F4F-BFEC-67950B51B763}" type="presOf" srcId="{BBDE3217-1D43-4850-A062-75C961402F49}" destId="{B40D5DA8-50AF-40C0-B3A4-E3E89E6C7472}" srcOrd="0" destOrd="0" presId="urn:microsoft.com/office/officeart/2005/8/layout/vList6"/>
    <dgm:cxn modelId="{DA57363F-4971-4055-B816-B69DACD6FBC6}" srcId="{EFD734DC-52BE-435D-A71E-A9E08AFE7BFA}" destId="{5E05CEFF-9451-48B2-B68D-DF8D744ADE94}" srcOrd="1" destOrd="0" parTransId="{AFCDC1C6-A229-4551-8E6C-D46C35C0749B}" sibTransId="{EC309621-B459-4B56-9ECA-C429578D9F09}"/>
    <dgm:cxn modelId="{0F94BDB9-8673-419D-B2F8-B9E5C6177B3C}" type="presOf" srcId="{EFD734DC-52BE-435D-A71E-A9E08AFE7BFA}" destId="{2FC1B437-8A27-45AA-A74F-C8E20FFEFA51}" srcOrd="0" destOrd="0" presId="urn:microsoft.com/office/officeart/2005/8/layout/vList6"/>
    <dgm:cxn modelId="{109F85AB-677C-46CD-898D-98883F4163D8}" type="presOf" srcId="{95BE115B-C51E-4BFA-A3C4-B15F391E8591}" destId="{5EAA3841-EB69-4B76-BB62-5F1FAC212FF9}" srcOrd="0" destOrd="0" presId="urn:microsoft.com/office/officeart/2005/8/layout/vList6"/>
    <dgm:cxn modelId="{AF608E7C-A549-473F-A5D0-67C9038AF282}" srcId="{E1A9F133-D3E0-4E36-A655-C349FB03A51E}" destId="{59AA3E72-A918-48A6-80EB-829B67ACCB04}" srcOrd="1" destOrd="0" parTransId="{242B6904-885E-4B20-9CFE-90E16EB6BECA}" sibTransId="{3D14E1CA-74B9-4250-8DB5-1780718568D0}"/>
    <dgm:cxn modelId="{48A7146A-C27F-40E0-AC60-F1693DF9C496}" srcId="{33F90B56-3192-4BD6-A9FE-A5790CE512AD}" destId="{BBDE3217-1D43-4850-A062-75C961402F49}" srcOrd="0" destOrd="0" parTransId="{CD392ACD-A584-4EB5-822B-D6FE0457B2E2}" sibTransId="{81FCBD94-211D-4432-BA18-4E05DF3C2F97}"/>
    <dgm:cxn modelId="{FBAE7474-808C-4BDF-A9EE-03AEAD23E895}" type="presOf" srcId="{5E05CEFF-9451-48B2-B68D-DF8D744ADE94}" destId="{D46163B4-4072-4FC3-B9EA-13798F6422B6}" srcOrd="0" destOrd="0" presId="urn:microsoft.com/office/officeart/2005/8/layout/vList6"/>
    <dgm:cxn modelId="{05ECD956-17DE-49EC-B1C3-D9EB4E69C4EC}" type="presOf" srcId="{33F90B56-3192-4BD6-A9FE-A5790CE512AD}" destId="{E2F78DCB-166C-465D-B5FB-47046BCBFEA7}" srcOrd="0" destOrd="0" presId="urn:microsoft.com/office/officeart/2005/8/layout/vList6"/>
    <dgm:cxn modelId="{1106F987-6C0D-48A9-8D29-2020A28ACF94}" type="presOf" srcId="{E1A9F133-D3E0-4E36-A655-C349FB03A51E}" destId="{A447B589-9967-4DD5-B9B3-0E3DF2733E56}" srcOrd="0" destOrd="0" presId="urn:microsoft.com/office/officeart/2005/8/layout/vList6"/>
    <dgm:cxn modelId="{8BB019B2-EBD5-4370-88F6-2569FE08F584}" type="presParOf" srcId="{2FC1B437-8A27-45AA-A74F-C8E20FFEFA51}" destId="{DDF39033-98DA-42CA-8642-3F7E4AAA9FAB}" srcOrd="0" destOrd="0" presId="urn:microsoft.com/office/officeart/2005/8/layout/vList6"/>
    <dgm:cxn modelId="{A1023E42-4FE1-4796-AE82-EE17B3E484E5}" type="presParOf" srcId="{DDF39033-98DA-42CA-8642-3F7E4AAA9FAB}" destId="{A447B589-9967-4DD5-B9B3-0E3DF2733E56}" srcOrd="0" destOrd="0" presId="urn:microsoft.com/office/officeart/2005/8/layout/vList6"/>
    <dgm:cxn modelId="{EFCAA610-04A3-4E1B-9C09-2F2122959033}" type="presParOf" srcId="{DDF39033-98DA-42CA-8642-3F7E4AAA9FAB}" destId="{5EAA3841-EB69-4B76-BB62-5F1FAC212FF9}" srcOrd="1" destOrd="0" presId="urn:microsoft.com/office/officeart/2005/8/layout/vList6"/>
    <dgm:cxn modelId="{DD387578-B476-4927-893B-DA6FE6F8E79F}" type="presParOf" srcId="{2FC1B437-8A27-45AA-A74F-C8E20FFEFA51}" destId="{ABCAC7CD-160A-4300-B779-E6871A5EBF64}" srcOrd="1" destOrd="0" presId="urn:microsoft.com/office/officeart/2005/8/layout/vList6"/>
    <dgm:cxn modelId="{F8CA172A-AEF2-4AEC-B1B1-D28C56F8EC52}" type="presParOf" srcId="{2FC1B437-8A27-45AA-A74F-C8E20FFEFA51}" destId="{8776078E-0A38-4946-99CD-1B245A77A700}" srcOrd="2" destOrd="0" presId="urn:microsoft.com/office/officeart/2005/8/layout/vList6"/>
    <dgm:cxn modelId="{67D5FA34-3FAD-4561-8BCA-20CE39C49D3D}" type="presParOf" srcId="{8776078E-0A38-4946-99CD-1B245A77A700}" destId="{D46163B4-4072-4FC3-B9EA-13798F6422B6}" srcOrd="0" destOrd="0" presId="urn:microsoft.com/office/officeart/2005/8/layout/vList6"/>
    <dgm:cxn modelId="{41F5CA17-C1FA-4D98-A8F4-AD7BB9C11AC7}" type="presParOf" srcId="{8776078E-0A38-4946-99CD-1B245A77A700}" destId="{6C555CD4-457B-4486-AED5-8C17702F8B68}" srcOrd="1" destOrd="0" presId="urn:microsoft.com/office/officeart/2005/8/layout/vList6"/>
    <dgm:cxn modelId="{3AD19C43-1157-4E00-BBE2-1B770BFC123A}" type="presParOf" srcId="{2FC1B437-8A27-45AA-A74F-C8E20FFEFA51}" destId="{DD518647-3CD8-4CD3-A77D-92B627075BCA}" srcOrd="3" destOrd="0" presId="urn:microsoft.com/office/officeart/2005/8/layout/vList6"/>
    <dgm:cxn modelId="{B88C8B82-C943-4B0D-A338-F6DBBC81CDAF}" type="presParOf" srcId="{2FC1B437-8A27-45AA-A74F-C8E20FFEFA51}" destId="{482CC556-26B1-4C08-9B02-F19E35BA05D1}" srcOrd="4" destOrd="0" presId="urn:microsoft.com/office/officeart/2005/8/layout/vList6"/>
    <dgm:cxn modelId="{7F004469-BABB-46C0-884B-D492F922A213}" type="presParOf" srcId="{482CC556-26B1-4C08-9B02-F19E35BA05D1}" destId="{E2F78DCB-166C-465D-B5FB-47046BCBFEA7}" srcOrd="0" destOrd="0" presId="urn:microsoft.com/office/officeart/2005/8/layout/vList6"/>
    <dgm:cxn modelId="{DA23D492-8DE0-4D58-8C64-02B44C41DE93}" type="presParOf" srcId="{482CC556-26B1-4C08-9B02-F19E35BA05D1}" destId="{B40D5DA8-50AF-40C0-B3A4-E3E89E6C747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3E1A2A-8E8A-4CE1-8CBF-84E1656D9194}">
      <dsp:nvSpPr>
        <dsp:cNvPr id="0" name=""/>
        <dsp:cNvSpPr/>
      </dsp:nvSpPr>
      <dsp:spPr>
        <a:xfrm>
          <a:off x="2988675" y="1811922"/>
          <a:ext cx="2303032" cy="1992216"/>
        </a:xfrm>
        <a:prstGeom prst="hexagon">
          <a:avLst>
            <a:gd name="adj" fmla="val 28570"/>
            <a:gd name="vf" fmla="val 115470"/>
          </a:avLst>
        </a:prstGeom>
        <a:solidFill>
          <a:srgbClr val="A21F00"/>
        </a:solidFill>
        <a:ln w="12700" cap="flat" cmpd="sng" algn="ctr">
          <a:solidFill>
            <a:srgbClr val="0000C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crosiaUPC" panose="02020603050405020304" pitchFamily="18" charset="-34"/>
              <a:cs typeface="EucrosiaUPC" panose="02020603050405020304" pitchFamily="18" charset="-34"/>
            </a:rPr>
            <a:t>สร้างความเชื่อมั่นให้กับทุกภาคส่วน</a:t>
          </a:r>
        </a:p>
      </dsp:txBody>
      <dsp:txXfrm>
        <a:off x="3370320" y="2142060"/>
        <a:ext cx="1539742" cy="1331940"/>
      </dsp:txXfrm>
    </dsp:sp>
    <dsp:sp modelId="{60E93B20-6940-4700-B69B-7C58FB9BCBB1}">
      <dsp:nvSpPr>
        <dsp:cNvPr id="0" name=""/>
        <dsp:cNvSpPr/>
      </dsp:nvSpPr>
      <dsp:spPr>
        <a:xfrm>
          <a:off x="4430816" y="858781"/>
          <a:ext cx="868927" cy="748695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52F167-D3DA-4B1C-AB9C-C975B0AF0CE1}">
      <dsp:nvSpPr>
        <dsp:cNvPr id="0" name=""/>
        <dsp:cNvSpPr/>
      </dsp:nvSpPr>
      <dsp:spPr>
        <a:xfrm>
          <a:off x="3242660" y="0"/>
          <a:ext cx="1887319" cy="1632752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lumMod val="50000"/>
          </a:schemeClr>
        </a:solidFill>
        <a:ln w="12700" cap="flat" cmpd="sng" algn="ctr">
          <a:solidFill>
            <a:srgbClr val="0000C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altLang="th-TH" sz="1500" b="1" i="0" u="none" kern="1200" dirty="0">
              <a:solidFill>
                <a:schemeClr val="bg1"/>
              </a:solidFill>
              <a:latin typeface="EucrosiaUPC" panose="02020603050405020304" pitchFamily="18" charset="-34"/>
              <a:cs typeface="EucrosiaUPC" panose="02020603050405020304" pitchFamily="18" charset="-34"/>
            </a:rPr>
            <a:t>การจัดซื้อจัดจ้าง</a:t>
          </a:r>
          <a:br>
            <a:rPr lang="th-TH" altLang="th-TH" sz="1500" b="1" i="0" u="none" kern="1200" dirty="0">
              <a:solidFill>
                <a:schemeClr val="bg1"/>
              </a:solidFill>
              <a:latin typeface="EucrosiaUPC" panose="02020603050405020304" pitchFamily="18" charset="-34"/>
              <a:cs typeface="EucrosiaUPC" panose="02020603050405020304" pitchFamily="18" charset="-34"/>
            </a:rPr>
          </a:br>
          <a:r>
            <a:rPr lang="th-TH" altLang="th-TH" sz="1500" b="1" i="0" u="none" kern="1200" dirty="0">
              <a:solidFill>
                <a:schemeClr val="bg1"/>
              </a:solidFill>
              <a:latin typeface="EucrosiaUPC" panose="02020603050405020304" pitchFamily="18" charset="-34"/>
              <a:cs typeface="EucrosiaUPC" panose="02020603050405020304" pitchFamily="18" charset="-34"/>
            </a:rPr>
            <a:t>มีกรอบการปฏิบัติงานเป็นมาตรฐานเดียวกัน</a:t>
          </a:r>
          <a:endParaRPr lang="th-TH" sz="1500" b="1" i="0" u="none" kern="1200" dirty="0">
            <a:solidFill>
              <a:schemeClr val="bg1"/>
            </a:solidFill>
            <a:latin typeface="EucrosiaUPC" panose="02020603050405020304" pitchFamily="18" charset="-34"/>
            <a:cs typeface="EucrosiaUPC" panose="02020603050405020304" pitchFamily="18" charset="-34"/>
          </a:endParaRPr>
        </a:p>
      </dsp:txBody>
      <dsp:txXfrm>
        <a:off x="3555429" y="270582"/>
        <a:ext cx="1261781" cy="1091588"/>
      </dsp:txXfrm>
    </dsp:sp>
    <dsp:sp modelId="{B9198E5B-9981-42FB-AC6D-07A1B5046098}">
      <dsp:nvSpPr>
        <dsp:cNvPr id="0" name=""/>
        <dsp:cNvSpPr/>
      </dsp:nvSpPr>
      <dsp:spPr>
        <a:xfrm>
          <a:off x="5444922" y="2258444"/>
          <a:ext cx="868927" cy="748695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80CA7E-CF92-4998-B7F5-CB8F30500FD2}">
      <dsp:nvSpPr>
        <dsp:cNvPr id="0" name=""/>
        <dsp:cNvSpPr/>
      </dsp:nvSpPr>
      <dsp:spPr>
        <a:xfrm>
          <a:off x="4973550" y="1004252"/>
          <a:ext cx="1887319" cy="1632752"/>
        </a:xfrm>
        <a:prstGeom prst="hexagon">
          <a:avLst>
            <a:gd name="adj" fmla="val 28570"/>
            <a:gd name="vf" fmla="val 115470"/>
          </a:avLst>
        </a:prstGeom>
        <a:solidFill>
          <a:srgbClr val="7030A0"/>
        </a:solidFill>
        <a:ln w="12700" cap="flat" cmpd="sng" algn="ctr">
          <a:solidFill>
            <a:srgbClr val="0000C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altLang="th-TH" sz="1500" b="1" kern="1200" dirty="0">
              <a:solidFill>
                <a:schemeClr val="bg1"/>
              </a:solidFill>
              <a:latin typeface="EucrosiaUPC" panose="02020603050405020304" pitchFamily="18" charset="-34"/>
              <a:cs typeface="EucrosiaUPC" panose="02020603050405020304" pitchFamily="18" charset="-34"/>
            </a:rPr>
            <a:t>มุ่งเน้นการเปิดเผยข้อมูล เพื่อความโปร่งใส และมีการแข่งขันอย่างเป็นธรรม</a:t>
          </a:r>
          <a:endParaRPr lang="th-TH" sz="1500" b="1" kern="1200" dirty="0">
            <a:solidFill>
              <a:schemeClr val="bg1"/>
            </a:solidFill>
            <a:latin typeface="EucrosiaUPC" panose="02020603050405020304" pitchFamily="18" charset="-34"/>
            <a:cs typeface="EucrosiaUPC" panose="02020603050405020304" pitchFamily="18" charset="-34"/>
          </a:endParaRPr>
        </a:p>
      </dsp:txBody>
      <dsp:txXfrm>
        <a:off x="5286319" y="1274834"/>
        <a:ext cx="1261781" cy="1091588"/>
      </dsp:txXfrm>
    </dsp:sp>
    <dsp:sp modelId="{7FC20031-0A9E-4E9D-990E-A9DFC57C3941}">
      <dsp:nvSpPr>
        <dsp:cNvPr id="0" name=""/>
        <dsp:cNvSpPr/>
      </dsp:nvSpPr>
      <dsp:spPr>
        <a:xfrm>
          <a:off x="4740459" y="3838400"/>
          <a:ext cx="868927" cy="748695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90A0EF-315F-4D9F-A6C5-594EAE6A9128}">
      <dsp:nvSpPr>
        <dsp:cNvPr id="0" name=""/>
        <dsp:cNvSpPr/>
      </dsp:nvSpPr>
      <dsp:spPr>
        <a:xfrm>
          <a:off x="4973550" y="2978495"/>
          <a:ext cx="1887319" cy="1632752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rgbClr val="0000C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altLang="th-TH" sz="1500" b="1" kern="1200" dirty="0">
              <a:solidFill>
                <a:schemeClr val="bg1"/>
              </a:solidFill>
              <a:latin typeface="EucrosiaUPC" panose="02020603050405020304" pitchFamily="18" charset="-34"/>
              <a:cs typeface="EucrosiaUPC" panose="02020603050405020304" pitchFamily="18" charset="-34"/>
            </a:rPr>
            <a:t>คำนึงถึงวัตถุประสงค์การใช้งานเป็นสำคัญ เพื่อให้เกิดความคุ้มค่าในการใช้จ่ายเงิน</a:t>
          </a:r>
          <a:endParaRPr lang="th-TH" sz="1500" b="1" kern="1200" dirty="0">
            <a:solidFill>
              <a:schemeClr val="bg1"/>
            </a:solidFill>
            <a:latin typeface="EucrosiaUPC" panose="02020603050405020304" pitchFamily="18" charset="-34"/>
            <a:cs typeface="EucrosiaUPC" panose="02020603050405020304" pitchFamily="18" charset="-34"/>
          </a:endParaRPr>
        </a:p>
      </dsp:txBody>
      <dsp:txXfrm>
        <a:off x="5286319" y="3249077"/>
        <a:ext cx="1261781" cy="1091588"/>
      </dsp:txXfrm>
    </dsp:sp>
    <dsp:sp modelId="{437E727A-C47B-411A-84D2-7C36462E0EC9}">
      <dsp:nvSpPr>
        <dsp:cNvPr id="0" name=""/>
        <dsp:cNvSpPr/>
      </dsp:nvSpPr>
      <dsp:spPr>
        <a:xfrm>
          <a:off x="2992961" y="4002406"/>
          <a:ext cx="868927" cy="748695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19050F-8F54-41CC-8314-80562264E6C3}">
      <dsp:nvSpPr>
        <dsp:cNvPr id="0" name=""/>
        <dsp:cNvSpPr/>
      </dsp:nvSpPr>
      <dsp:spPr>
        <a:xfrm>
          <a:off x="3242660" y="3983871"/>
          <a:ext cx="1887319" cy="1632752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lumMod val="50000"/>
          </a:schemeClr>
        </a:solidFill>
        <a:ln w="12700" cap="flat" cmpd="sng" algn="ctr">
          <a:solidFill>
            <a:srgbClr val="0000C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altLang="th-TH" sz="1500" b="1" kern="1200" dirty="0">
              <a:solidFill>
                <a:schemeClr val="bg1"/>
              </a:solidFill>
              <a:latin typeface="EucrosiaUPC" panose="02020603050405020304" pitchFamily="18" charset="-34"/>
              <a:cs typeface="EucrosiaUPC" panose="02020603050405020304" pitchFamily="18" charset="-34"/>
            </a:rPr>
            <a:t>เน้นการวางแผนและประเมินผลเพื่อให้เกิดประสิทธิภาพและประสิทธิผล</a:t>
          </a:r>
          <a:endParaRPr lang="th-TH" sz="1500" b="1" kern="1200" dirty="0">
            <a:solidFill>
              <a:schemeClr val="bg1"/>
            </a:solidFill>
            <a:latin typeface="EucrosiaUPC" panose="02020603050405020304" pitchFamily="18" charset="-34"/>
            <a:cs typeface="EucrosiaUPC" panose="02020603050405020304" pitchFamily="18" charset="-34"/>
          </a:endParaRPr>
        </a:p>
      </dsp:txBody>
      <dsp:txXfrm>
        <a:off x="3555429" y="4254453"/>
        <a:ext cx="1261781" cy="1091588"/>
      </dsp:txXfrm>
    </dsp:sp>
    <dsp:sp modelId="{D87717D8-7C84-455A-8420-1DC93AEEB32C}">
      <dsp:nvSpPr>
        <dsp:cNvPr id="0" name=""/>
        <dsp:cNvSpPr/>
      </dsp:nvSpPr>
      <dsp:spPr>
        <a:xfrm>
          <a:off x="1962248" y="2603305"/>
          <a:ext cx="868927" cy="748695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C62337-6D50-404A-813C-429052A65D44}">
      <dsp:nvSpPr>
        <dsp:cNvPr id="0" name=""/>
        <dsp:cNvSpPr/>
      </dsp:nvSpPr>
      <dsp:spPr>
        <a:xfrm>
          <a:off x="1503733" y="2979619"/>
          <a:ext cx="1887319" cy="1632752"/>
        </a:xfrm>
        <a:prstGeom prst="hexagon">
          <a:avLst>
            <a:gd name="adj" fmla="val 28570"/>
            <a:gd name="vf" fmla="val 115470"/>
          </a:avLst>
        </a:prstGeom>
        <a:solidFill>
          <a:srgbClr val="002060"/>
        </a:solidFill>
        <a:ln w="12700" cap="flat" cmpd="sng" algn="ctr">
          <a:solidFill>
            <a:srgbClr val="0000C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altLang="th-TH" sz="1500" b="1" kern="1200" dirty="0">
              <a:solidFill>
                <a:schemeClr val="bg1"/>
              </a:solidFill>
              <a:latin typeface="EucrosiaUPC" panose="02020603050405020304" pitchFamily="18" charset="-34"/>
              <a:cs typeface="EucrosiaUPC" panose="02020603050405020304" pitchFamily="18" charset="-34"/>
            </a:rPr>
            <a:t>ส่งเสริมให้ภาคประชาชนมีส่วนร่วม เพื่อตรวจสอบและป้องกันการทุจริต</a:t>
          </a:r>
          <a:endParaRPr lang="th-TH" sz="1500" b="1" kern="1200" dirty="0">
            <a:solidFill>
              <a:schemeClr val="bg1"/>
            </a:solidFill>
            <a:latin typeface="EucrosiaUPC" panose="02020603050405020304" pitchFamily="18" charset="-34"/>
            <a:cs typeface="EucrosiaUPC" panose="02020603050405020304" pitchFamily="18" charset="-34"/>
          </a:endParaRPr>
        </a:p>
      </dsp:txBody>
      <dsp:txXfrm>
        <a:off x="1816502" y="3250201"/>
        <a:ext cx="1261781" cy="1091588"/>
      </dsp:txXfrm>
    </dsp:sp>
    <dsp:sp modelId="{614D0621-3D17-410D-9326-C1010E8DB764}">
      <dsp:nvSpPr>
        <dsp:cNvPr id="0" name=""/>
        <dsp:cNvSpPr/>
      </dsp:nvSpPr>
      <dsp:spPr>
        <a:xfrm>
          <a:off x="1461892" y="1002005"/>
          <a:ext cx="1887319" cy="1632752"/>
        </a:xfrm>
        <a:prstGeom prst="hexagon">
          <a:avLst>
            <a:gd name="adj" fmla="val 28570"/>
            <a:gd name="vf" fmla="val 115470"/>
          </a:avLst>
        </a:prstGeom>
        <a:solidFill>
          <a:srgbClr val="0000CC"/>
        </a:solidFill>
        <a:ln w="12700" cap="flat" cmpd="sng" algn="ctr">
          <a:solidFill>
            <a:srgbClr val="0000C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altLang="th-TH" sz="1500" b="1" kern="1200" dirty="0">
              <a:solidFill>
                <a:schemeClr val="bg1"/>
              </a:solidFill>
              <a:latin typeface="EucrosiaUPC" panose="02020603050405020304" pitchFamily="18" charset="-34"/>
              <a:cs typeface="EucrosiaUPC" panose="02020603050405020304" pitchFamily="18" charset="-34"/>
            </a:rPr>
            <a:t>จัดซื้อจัดจ้าง</a:t>
          </a:r>
          <a:br>
            <a:rPr lang="th-TH" altLang="th-TH" sz="1500" b="1" kern="1200" dirty="0">
              <a:solidFill>
                <a:schemeClr val="bg1"/>
              </a:solidFill>
              <a:latin typeface="EucrosiaUPC" panose="02020603050405020304" pitchFamily="18" charset="-34"/>
              <a:cs typeface="EucrosiaUPC" panose="02020603050405020304" pitchFamily="18" charset="-34"/>
            </a:rPr>
          </a:br>
          <a:r>
            <a:rPr lang="th-TH" altLang="th-TH" sz="1500" b="1" kern="1200" dirty="0">
              <a:solidFill>
                <a:schemeClr val="bg1"/>
              </a:solidFill>
              <a:latin typeface="EucrosiaUPC" panose="02020603050405020304" pitchFamily="18" charset="-34"/>
              <a:cs typeface="EucrosiaUPC" panose="02020603050405020304" pitchFamily="18" charset="-34"/>
            </a:rPr>
            <a:t>ด้วยวิธีการทางอิเล็กทรอนิกส์ เพื่อการเปิดเผยโปร่งใส</a:t>
          </a:r>
          <a:endParaRPr lang="th-TH" sz="1500" b="1" kern="1200" dirty="0">
            <a:solidFill>
              <a:schemeClr val="bg1"/>
            </a:solidFill>
            <a:latin typeface="EucrosiaUPC" panose="02020603050405020304" pitchFamily="18" charset="-34"/>
            <a:cs typeface="EucrosiaUPC" panose="02020603050405020304" pitchFamily="18" charset="-34"/>
          </a:endParaRPr>
        </a:p>
      </dsp:txBody>
      <dsp:txXfrm>
        <a:off x="1774661" y="1272587"/>
        <a:ext cx="1261781" cy="10915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#1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FA45F0C-35DF-4383-88C3-49DC3346D702}" type="datetimeFigureOut">
              <a:rPr lang="th-TH"/>
              <a:pPr>
                <a:defRPr/>
              </a:pPr>
              <a:t>14/02/60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3A59D20-59F5-41F3-B094-DF626DBE30C2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2514254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DBD0CC1-64F1-46FB-8B8E-FFA2707B52A4}" type="datetimeFigureOut">
              <a:rPr lang="th-TH"/>
              <a:pPr>
                <a:defRPr/>
              </a:pPr>
              <a:t>14/02/60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h-TH" noProof="0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66750" y="4778375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noProof="0"/>
              <a:t>คลิกเพื่อแก้ไขสไตล์ของข้อความต้นแบบ</a:t>
            </a:r>
          </a:p>
          <a:p>
            <a:pPr lvl="1"/>
            <a:r>
              <a:rPr lang="th-TH" noProof="0"/>
              <a:t>ระดับที่สอง</a:t>
            </a:r>
          </a:p>
          <a:p>
            <a:pPr lvl="2"/>
            <a:r>
              <a:rPr lang="th-TH" noProof="0"/>
              <a:t>ระดับที่สาม</a:t>
            </a:r>
          </a:p>
          <a:p>
            <a:pPr lvl="3"/>
            <a:r>
              <a:rPr lang="th-TH" noProof="0"/>
              <a:t>ระดับที่สี่</a:t>
            </a:r>
          </a:p>
          <a:p>
            <a:pPr lvl="4"/>
            <a:r>
              <a:rPr lang="th-TH" noProof="0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0EE23B1-D0D9-4819-BE60-714343B94F6E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42530317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ตัวแทนรูปบนสไลด์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ตัวแทนบันทึกย่อ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th-TH"/>
          </a:p>
        </p:txBody>
      </p:sp>
      <p:sp>
        <p:nvSpPr>
          <p:cNvPr id="11268" name="ตัวแทนหมายเลขสไลด์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E071725-1896-43E7-ACAB-73B7DDE765D6}" type="slidenum">
              <a:rPr lang="th-TH" altLang="th-TH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</a:t>
            </a:fld>
            <a:endParaRPr lang="th-TH" altLang="th-TH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th-TH"/>
          </a:p>
        </p:txBody>
      </p:sp>
      <p:sp>
        <p:nvSpPr>
          <p:cNvPr id="13316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E63DF10-473D-49B3-9EAF-126287BA70BA}" type="slidenum">
              <a:rPr lang="th-TH" altLang="th-TH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th-TH" altLang="th-TH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ตัวแทนรูปบนสไลด์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ตัวแทนบันทึกย่อ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th-TH"/>
          </a:p>
        </p:txBody>
      </p:sp>
      <p:sp>
        <p:nvSpPr>
          <p:cNvPr id="17412" name="ตัวแทนหมายเลขสไลด์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A1F37FF-405C-4FD2-845A-0DF21F79656F}" type="slidenum">
              <a:rPr lang="th-TH" altLang="th-TH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</a:t>
            </a:fld>
            <a:endParaRPr lang="th-TH" altLang="th-TH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ตัวแทนรูปบนสไลด์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ตัวแทนบันทึกย่อ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th-TH"/>
          </a:p>
        </p:txBody>
      </p:sp>
      <p:sp>
        <p:nvSpPr>
          <p:cNvPr id="17412" name="ตัวแทนหมายเลขสไลด์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1F37FF-405C-4FD2-845A-0DF21F79656F}" type="slidenum">
              <a:rPr kumimoji="0" lang="th-TH" altLang="th-T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ngsana New" panose="02020603050405020304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th-TH" altLang="th-T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29285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th-TH"/>
          </a:p>
        </p:txBody>
      </p:sp>
      <p:sp>
        <p:nvSpPr>
          <p:cNvPr id="27652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4487F00-8497-4346-9F5B-145FA11B9F04}" type="slidenum">
              <a:rPr lang="th-TH" altLang="th-TH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15</a:t>
            </a:fld>
            <a:endParaRPr lang="th-TH" altLang="th-TH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th-TH"/>
          </a:p>
        </p:txBody>
      </p:sp>
      <p:sp>
        <p:nvSpPr>
          <p:cNvPr id="31748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5DD4531-862A-432A-AD45-4AF0A46D3BC8}" type="slidenum">
              <a:rPr lang="th-TH" altLang="th-TH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19</a:t>
            </a:fld>
            <a:endParaRPr lang="th-TH" altLang="th-TH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th-TH"/>
          </a:p>
        </p:txBody>
      </p:sp>
      <p:sp>
        <p:nvSpPr>
          <p:cNvPr id="33796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A79CBA7-F3DA-441D-85D9-6E1066E015AD}" type="slidenum">
              <a:rPr lang="th-TH" altLang="th-TH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20</a:t>
            </a:fld>
            <a:endParaRPr lang="th-TH" altLang="th-TH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th-TH"/>
          </a:p>
        </p:txBody>
      </p:sp>
      <p:sp>
        <p:nvSpPr>
          <p:cNvPr id="35844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84DCB5-575B-443B-A5C7-8B4FA9E2B62D}" type="slidenum">
              <a:rPr lang="th-TH" altLang="th-TH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21</a:t>
            </a:fld>
            <a:endParaRPr lang="th-TH" altLang="th-TH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xfrm>
            <a:off x="666750" y="4778375"/>
            <a:ext cx="5335588" cy="46148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th-TH" altLang="th-TH" dirty="0"/>
              <a:t>	</a:t>
            </a:r>
            <a:endParaRPr lang="en-US" altLang="th-TH" b="1" dirty="0"/>
          </a:p>
        </p:txBody>
      </p:sp>
      <p:sp>
        <p:nvSpPr>
          <p:cNvPr id="37892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FBFF873-C3C4-4641-BEE5-247FD2A7BAEF}" type="slidenum">
              <a:rPr lang="th-TH" altLang="th-TH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22</a:t>
            </a:fld>
            <a:endParaRPr lang="th-TH" altLang="th-TH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EE23B1-D0D9-4819-BE60-714343B94F6E}" type="slidenum">
              <a:rPr lang="th-TH" altLang="th-TH" smtClean="0"/>
              <a:pPr>
                <a:defRPr/>
              </a:pPr>
              <a:t>25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619085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ตัวแทน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ตัวแทนบันทึกย่อ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th-TH"/>
          </a:p>
        </p:txBody>
      </p:sp>
      <p:sp>
        <p:nvSpPr>
          <p:cNvPr id="50180" name="ตัวแทน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1090A8-839E-4BFD-A3B6-DA6688F05E45}" type="slidenum">
              <a:rPr kumimoji="0" lang="th-TH" altLang="th-T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ngsana New" panose="02020603050405020304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th-TH" altLang="th-T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300537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th-TH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6FBA2B-2F93-45D2-BF29-F6975E1BFFEA}" type="slidenum">
              <a:rPr kumimoji="0" lang="th-TH" altLang="th-T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th-TH" altLang="th-T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0662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th-TH"/>
          </a:p>
        </p:txBody>
      </p:sp>
      <p:sp>
        <p:nvSpPr>
          <p:cNvPr id="63492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4CB6023-7600-4D25-A7D4-9D0DDA5FAE3A}" type="slidenum">
              <a:rPr lang="th-TH" altLang="th-TH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62</a:t>
            </a:fld>
            <a:endParaRPr lang="th-TH" altLang="th-TH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8B5280-B04B-4E0F-B0E6-18EEBE892B81}" type="datetime1">
              <a:rPr lang="th-TH" smtClean="0"/>
              <a:t>14/02/60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D57068-DB55-442F-B79B-BF0489FB61F2}" type="slidenum">
              <a:rPr lang="en-US" smtClean="0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23315418"/>
      </p:ext>
    </p:extLst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7ABE02-EE09-446A-AD4D-A862F7320C91}" type="datetime1">
              <a:rPr lang="th-TH" smtClean="0"/>
              <a:t>14/02/60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D24752-4476-4E6B-B7C6-92E215E86A9F}" type="slidenum">
              <a:rPr lang="en-US" smtClean="0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56585872"/>
      </p:ext>
    </p:extLst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0284E4-C963-4577-A10E-8DCA6BC5A9B2}" type="datetime1">
              <a:rPr lang="th-TH" smtClean="0"/>
              <a:t>14/02/60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8E1746-254F-4A5D-B64B-7BD7064A9E4B}" type="slidenum">
              <a:rPr lang="en-US" smtClean="0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42212827"/>
      </p:ext>
    </p:extLst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5D6885-2411-46DE-BAF7-BD3B621483C8}" type="datetime1">
              <a:rPr lang="th-TH" smtClean="0"/>
              <a:t>14/02/60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078699-DDB3-43A2-8232-536472C566DB}" type="slidenum">
              <a:rPr lang="en-US" smtClean="0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55601816"/>
      </p:ext>
    </p:extLst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387798-84C6-47AA-835C-BC3EEED96A59}" type="datetime1">
              <a:rPr lang="th-TH" smtClean="0"/>
              <a:t>14/02/60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C9F7C7-4069-4308-B74B-21B654F10B21}" type="slidenum">
              <a:rPr lang="en-US" smtClean="0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51394571"/>
      </p:ext>
    </p:extLst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4A2F30-1FC7-4C24-B332-EEED26089715}" type="datetime1">
              <a:rPr lang="th-TH" smtClean="0"/>
              <a:t>14/02/60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8081CC-58F9-4FE3-A835-6AF97370918C}" type="slidenum">
              <a:rPr lang="en-US" smtClean="0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20237735"/>
      </p:ext>
    </p:extLst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994268-1E5A-4681-9466-EB2E3B58B231}" type="datetime1">
              <a:rPr lang="th-TH" smtClean="0"/>
              <a:t>14/02/60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D733D-051C-49B5-9704-A6E3E44447D3}" type="slidenum">
              <a:rPr lang="en-US" smtClean="0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10571925"/>
      </p:ext>
    </p:extLst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ECF3D0-2447-4DF5-9CDE-4CA1E83DA14E}" type="datetime1">
              <a:rPr lang="th-TH" smtClean="0"/>
              <a:t>14/02/60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F2A0D9-417A-4347-8910-A322EB5F3526}" type="slidenum">
              <a:rPr lang="en-US" smtClean="0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47536784"/>
      </p:ext>
    </p:extLst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5384D3-9FA7-4F48-8816-D5DE73CA5953}" type="datetime1">
              <a:rPr lang="th-TH" smtClean="0"/>
              <a:t>14/02/60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A9A216-7E36-4F06-A6F5-D9D83650A28F}" type="slidenum">
              <a:rPr lang="en-US" smtClean="0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36231053"/>
      </p:ext>
    </p:extLst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D30E7E-5834-4FED-8B27-0CB8DA0BFA1A}" type="datetime1">
              <a:rPr lang="th-TH" smtClean="0"/>
              <a:t>14/02/60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A0BAF0-A0A8-4305-A813-C8FCD336BBA9}" type="slidenum">
              <a:rPr lang="en-US" smtClean="0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13685166"/>
      </p:ext>
    </p:extLst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7A68FE-4AC3-44F7-8FE5-6CD93579B071}" type="datetime1">
              <a:rPr lang="th-TH" smtClean="0"/>
              <a:t>14/02/60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55EF37-40BB-49CE-9487-9763CCBC8E6A}" type="slidenum">
              <a:rPr lang="en-US" smtClean="0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1309591"/>
      </p:ext>
    </p:extLst>
  </p:cSld>
  <p:clrMapOvr>
    <a:masterClrMapping/>
  </p:clrMapOvr>
  <p:transition spd="slow"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450" y="115888"/>
            <a:ext cx="7056438" cy="609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47813" y="1341438"/>
            <a:ext cx="3492500" cy="2414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1547813" y="3908425"/>
            <a:ext cx="3492500" cy="2416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Content Placeholder 4"/>
          <p:cNvSpPr>
            <a:spLocks noGrp="1"/>
          </p:cNvSpPr>
          <p:nvPr>
            <p:ph sz="half" idx="3"/>
          </p:nvPr>
        </p:nvSpPr>
        <p:spPr>
          <a:xfrm>
            <a:off x="5192713" y="1341438"/>
            <a:ext cx="3494087" cy="4983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2613025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E0BC0-9934-4CFA-A8BD-F95EBC3859B1}" type="datetime1">
              <a:rPr lang="th-TH" altLang="ko-KR" smtClean="0"/>
              <a:t>14/02/60</a:t>
            </a:fld>
            <a:endParaRPr lang="en-US" altLang="ko-K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943600" y="6477000"/>
            <a:ext cx="30480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3276600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0495C-1F40-4649-AFFB-79B8D5CF61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60676496"/>
      </p:ext>
    </p:extLst>
  </p:cSld>
  <p:clrMapOvr>
    <a:masterClrMapping/>
  </p:clrMapOvr>
  <p:transition spd="slow">
    <p:wedg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E1AE51-1685-43BF-A333-F32A6D679B7E}" type="datetime1">
              <a:rPr lang="th-TH" smtClean="0"/>
              <a:t>14/02/60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2A63CD-8127-45A2-B173-1E18464ED7DC}" type="slidenum">
              <a:rPr lang="th-TH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367256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53DFF2-2B22-4663-A496-B4E20991717A}" type="datetime1">
              <a:rPr lang="th-TH" smtClean="0"/>
              <a:t>14/02/60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B449DB-8635-4B1C-B5B9-8469E01D9366}" type="slidenum">
              <a:rPr lang="th-TH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42244787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250368-6E46-4D60-BBDD-FA5DB58E7FBA}" type="datetime1">
              <a:rPr lang="th-TH" smtClean="0"/>
              <a:t>14/02/60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7E4069-F023-4433-A2E4-D86F9F794292}" type="slidenum">
              <a:rPr lang="th-TH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4227549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8CA74C-15D3-4D38-8377-3C28D55710BE}" type="datetime1">
              <a:rPr lang="th-TH" smtClean="0"/>
              <a:t>14/02/60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B4E1AB-0F75-4FFE-9E58-223FA816FEAF}" type="slidenum">
              <a:rPr lang="th-TH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3007783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BAED21-63AD-4BA5-B548-F7882B2BD8E5}" type="datetime1">
              <a:rPr lang="th-TH" smtClean="0"/>
              <a:t>14/02/60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D6EB72-7A4D-4D9F-A516-E0F9A9165FF8}" type="slidenum">
              <a:rPr lang="th-TH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5607169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22DB5F-4389-4900-A66D-73A768F38076}" type="datetime1">
              <a:rPr lang="th-TH" smtClean="0"/>
              <a:t>14/02/60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A7D548-6E90-4270-B222-1F62E32FD654}" type="slidenum">
              <a:rPr lang="th-TH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5300276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F599FE-FBFA-4A97-A650-A91404E90182}" type="datetime1">
              <a:rPr lang="th-TH" smtClean="0"/>
              <a:t>14/02/60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C9EBA5-E128-4F75-ABB1-C5FDD9C94693}" type="slidenum">
              <a:rPr lang="th-TH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458103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E45540-0971-48FC-8A8C-98BBD508C20D}" type="datetime1">
              <a:rPr lang="th-TH" smtClean="0"/>
              <a:t>14/02/60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5C47D0-1743-43F9-BE04-9E102359E0F9}" type="slidenum">
              <a:rPr lang="th-TH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2634517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8FB4FD-31D3-4110-B377-2FE3A5284204}" type="datetime1">
              <a:rPr lang="th-TH" smtClean="0"/>
              <a:t>14/02/60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0CAE0-97A8-4C8C-A9F7-851D09A5356E}" type="slidenum">
              <a:rPr lang="th-TH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5870890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85BAA4-A14F-4191-B78B-EF54E828CDE5}" type="datetime1">
              <a:rPr lang="th-TH" smtClean="0"/>
              <a:t>14/02/60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8F29AC-9448-4080-9A4D-D3892C489F23}" type="slidenum">
              <a:rPr lang="th-TH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8013587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73D7B2-24F2-43F3-B932-0FB236BB3FD4}" type="datetime1">
              <a:rPr lang="th-TH" smtClean="0"/>
              <a:t>14/02/60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413147-8EF2-4759-B58D-33F17DAEF7D2}" type="slidenum">
              <a:rPr lang="th-TH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4679785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187450" y="115888"/>
            <a:ext cx="7499350" cy="6208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2613025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A87E6-F83D-4553-99A2-946E9D5AC0F7}" type="datetime1">
              <a:rPr lang="th-TH" altLang="ko-KR" smtClean="0"/>
              <a:t>14/02/60</a:t>
            </a:fld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943600" y="6477000"/>
            <a:ext cx="30480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276600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C4C91-D04E-4FA2-A7C5-0BCBAD2AD95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969473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A971E3-1F4C-4DDB-9888-945A2DB42DD4}" type="datetime1">
              <a:rPr lang="th-TH" smtClean="0"/>
              <a:t>14/02/60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94242A-A5CA-4222-827C-6791CD8CD8A8}" type="slidenum">
              <a:rPr lang="en-US" altLang="en-US" smtClean="0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6580641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9FFB61-B195-48C1-8C85-434EC1CFD01E}" type="datetime1">
              <a:rPr lang="th-TH" smtClean="0"/>
              <a:t>14/02/60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94242A-A5CA-4222-827C-6791CD8CD8A8}" type="slidenum">
              <a:rPr lang="en-US" altLang="en-US" smtClean="0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309713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404001-08CC-418F-91B9-AFDC8CB3F96A}" type="datetime1">
              <a:rPr lang="th-TH" smtClean="0"/>
              <a:t>14/02/60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94242A-A5CA-4222-827C-6791CD8CD8A8}" type="slidenum">
              <a:rPr lang="en-US" altLang="en-US" smtClean="0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15558426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B5452B-02F3-4A41-8239-7DBC1033973F}" type="datetime1">
              <a:rPr lang="th-TH" smtClean="0"/>
              <a:t>14/02/60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94242A-A5CA-4222-827C-6791CD8CD8A8}" type="slidenum">
              <a:rPr lang="en-US" altLang="en-US" smtClean="0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4689868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7758E7-E463-4B65-A5DA-C7D9FA4D27D7}" type="datetime1">
              <a:rPr lang="th-TH" smtClean="0"/>
              <a:t>14/02/60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94242A-A5CA-4222-827C-6791CD8CD8A8}" type="slidenum">
              <a:rPr lang="en-US" altLang="en-US" smtClean="0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38570164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9EBB94-9615-4642-9BDC-BF2CE3D7A3C9}" type="datetime1">
              <a:rPr lang="th-TH" smtClean="0"/>
              <a:t>14/02/60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94242A-A5CA-4222-827C-6791CD8CD8A8}" type="slidenum">
              <a:rPr lang="en-US" altLang="en-US" smtClean="0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14651589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31E149-9694-4258-8845-7201F4FDE038}" type="datetime1">
              <a:rPr lang="th-TH" smtClean="0"/>
              <a:t>14/02/60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94242A-A5CA-4222-827C-6791CD8CD8A8}" type="slidenum">
              <a:rPr lang="en-US" altLang="en-US" smtClean="0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38537506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60C3D1-E93A-4835-B315-AB60F5B496D9}" type="datetime1">
              <a:rPr lang="th-TH" smtClean="0"/>
              <a:t>14/02/60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94242A-A5CA-4222-827C-6791CD8CD8A8}" type="slidenum">
              <a:rPr lang="en-US" altLang="en-US" smtClean="0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26422169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A1E0B1-DC77-4234-9798-23F5924A497C}" type="datetime1">
              <a:rPr lang="th-TH" smtClean="0"/>
              <a:t>14/02/60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94242A-A5CA-4222-827C-6791CD8CD8A8}" type="slidenum">
              <a:rPr lang="en-US" altLang="en-US" smtClean="0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24403730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AE8E56-57FE-4886-878C-170C78A6F97D}" type="datetime1">
              <a:rPr lang="th-TH" smtClean="0"/>
              <a:t>14/02/60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94242A-A5CA-4222-827C-6791CD8CD8A8}" type="slidenum">
              <a:rPr lang="en-US" altLang="en-US" smtClean="0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33109453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AA5A1F-CCB4-43BB-BDE4-0550C276A422}" type="datetime1">
              <a:rPr lang="th-TH" smtClean="0"/>
              <a:t>14/02/60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94242A-A5CA-4222-827C-6791CD8CD8A8}" type="slidenum">
              <a:rPr lang="en-US" altLang="en-US" smtClean="0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32144398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450" y="115888"/>
            <a:ext cx="7056438" cy="609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47813" y="1341438"/>
            <a:ext cx="3492500" cy="2414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1547813" y="3908425"/>
            <a:ext cx="3492500" cy="2416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Content Placeholder 4"/>
          <p:cNvSpPr>
            <a:spLocks noGrp="1"/>
          </p:cNvSpPr>
          <p:nvPr>
            <p:ph sz="half" idx="3"/>
          </p:nvPr>
        </p:nvSpPr>
        <p:spPr>
          <a:xfrm>
            <a:off x="5192713" y="1341438"/>
            <a:ext cx="3494087" cy="4983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2613025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9F45F-8949-407C-8DAE-85BA0224F61A}" type="datetime1">
              <a:rPr lang="th-TH" altLang="ko-KR" smtClean="0"/>
              <a:t>14/02/60</a:t>
            </a:fld>
            <a:endParaRPr lang="en-US" altLang="ko-K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943600" y="6477000"/>
            <a:ext cx="30480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3276600" y="6477000"/>
            <a:ext cx="2133600" cy="304800"/>
          </a:xfrm>
        </p:spPr>
        <p:txBody>
          <a:bodyPr/>
          <a:lstStyle>
            <a:lvl1pPr>
              <a:defRPr>
                <a:cs typeface="HY중고딕"/>
              </a:defRPr>
            </a:lvl1pPr>
          </a:lstStyle>
          <a:p>
            <a:pPr>
              <a:defRPr/>
            </a:pPr>
            <a:fld id="{8C85A1EE-221F-491B-96E0-8A0EFC6068F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88577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187450" y="115888"/>
            <a:ext cx="7499350" cy="6208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2613025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584C4-F7B0-4B4F-AD08-613C8FBB87AC}" type="datetime1">
              <a:rPr lang="th-TH" altLang="ko-KR" smtClean="0"/>
              <a:t>14/02/60</a:t>
            </a:fld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943600" y="6477000"/>
            <a:ext cx="30480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276600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C4C91-D04E-4FA2-A7C5-0BCBAD2AD95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45977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6D50B30-FC3A-45D4-8862-86F5B36F246E}" type="datetime1">
              <a:rPr lang="th-TH" smtClean="0"/>
              <a:t>14/02/60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B3E80CF-C993-4D74-B8C9-E969687039BB}" type="slidenum">
              <a:rPr lang="th-TH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44151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2" r:id="rId1"/>
    <p:sldLayoutId id="2147484243" r:id="rId2"/>
    <p:sldLayoutId id="2147484244" r:id="rId3"/>
    <p:sldLayoutId id="2147484245" r:id="rId4"/>
    <p:sldLayoutId id="2147484246" r:id="rId5"/>
    <p:sldLayoutId id="2147484247" r:id="rId6"/>
    <p:sldLayoutId id="2147484248" r:id="rId7"/>
    <p:sldLayoutId id="2147484249" r:id="rId8"/>
    <p:sldLayoutId id="2147484250" r:id="rId9"/>
    <p:sldLayoutId id="2147484251" r:id="rId10"/>
    <p:sldLayoutId id="2147484252" r:id="rId11"/>
    <p:sldLayoutId id="2147484253" r:id="rId12"/>
  </p:sldLayoutIdLst>
  <p:transition spd="slow">
    <p:wedge/>
  </p:transition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5339A5F-1BE7-4151-AF90-3B871F86E9DA}" type="datetime1">
              <a:rPr lang="th-TH" smtClean="0"/>
              <a:t>14/02/60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D2A63CD-8127-45A2-B173-1E18464ED7DC}" type="slidenum">
              <a:rPr lang="th-TH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452582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8" r:id="rId1"/>
    <p:sldLayoutId id="2147484269" r:id="rId2"/>
    <p:sldLayoutId id="2147484270" r:id="rId3"/>
    <p:sldLayoutId id="2147484271" r:id="rId4"/>
    <p:sldLayoutId id="2147484272" r:id="rId5"/>
    <p:sldLayoutId id="2147484273" r:id="rId6"/>
    <p:sldLayoutId id="2147484274" r:id="rId7"/>
    <p:sldLayoutId id="2147484275" r:id="rId8"/>
    <p:sldLayoutId id="2147484276" r:id="rId9"/>
    <p:sldLayoutId id="2147484277" r:id="rId10"/>
    <p:sldLayoutId id="2147484278" r:id="rId11"/>
    <p:sldLayoutId id="2147484279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6D50B30-FC3A-45D4-8862-86F5B36F246E}" type="datetime1">
              <a:rPr lang="th-TH" smtClean="0"/>
              <a:t>14/02/60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B3E80CF-C993-4D74-B8C9-E969687039BB}" type="slidenum">
              <a:rPr lang="th-TH" altLang="th-TH" smtClean="0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264827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9" r:id="rId1"/>
    <p:sldLayoutId id="2147484600" r:id="rId2"/>
    <p:sldLayoutId id="2147484601" r:id="rId3"/>
    <p:sldLayoutId id="2147484602" r:id="rId4"/>
    <p:sldLayoutId id="2147484603" r:id="rId5"/>
    <p:sldLayoutId id="2147484604" r:id="rId6"/>
    <p:sldLayoutId id="2147484605" r:id="rId7"/>
    <p:sldLayoutId id="2147484606" r:id="rId8"/>
    <p:sldLayoutId id="2147484607" r:id="rId9"/>
    <p:sldLayoutId id="2147484608" r:id="rId10"/>
    <p:sldLayoutId id="2147484609" r:id="rId11"/>
    <p:sldLayoutId id="2147484610" r:id="rId12"/>
    <p:sldLayoutId id="2147484611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6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2"/>
          <p:cNvSpPr/>
          <p:nvPr/>
        </p:nvSpPr>
        <p:spPr bwMode="auto">
          <a:xfrm>
            <a:off x="-32470" y="-1697839"/>
            <a:ext cx="4195851" cy="1124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panose="020F03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1" name="สี่เหลี่ยมผืนผ้า 9"/>
          <p:cNvSpPr/>
          <p:nvPr/>
        </p:nvSpPr>
        <p:spPr bwMode="auto">
          <a:xfrm>
            <a:off x="136820" y="5385137"/>
            <a:ext cx="889248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000" cap="none" spc="0" normalizeH="0" baseline="0" noProof="0" dirty="0">
                <a:ln w="900" cmpd="sng">
                  <a:solidFill>
                    <a:srgbClr val="1D9A78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บุญทิพย์  ชูโชนาค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000" b="1" kern="1000" dirty="0">
                <a:ln w="900" cmpd="sng">
                  <a:solidFill>
                    <a:srgbClr val="1D9A78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IrisUPC" panose="020B0604020202020204" pitchFamily="34" charset="-34"/>
                <a:cs typeface="IrisUPC" panose="020B0604020202020204" pitchFamily="34" charset="-34"/>
              </a:rPr>
              <a:t>ผู้อำนวยการกองการพัสดุภาครัฐ (สำนักมาตรฐานการจัดซื้อจัดจ้างภาครัฐ)</a:t>
            </a:r>
            <a:endParaRPr kumimoji="0" lang="en-US" sz="2000" b="1" i="0" u="none" strike="noStrike" kern="1000" cap="none" spc="0" normalizeH="0" baseline="0" noProof="0" dirty="0">
              <a:ln w="900" cmpd="sng">
                <a:solidFill>
                  <a:srgbClr val="1D9A78">
                    <a:satMod val="190000"/>
                    <a:alpha val="55000"/>
                  </a:srgbClr>
                </a:solidFill>
                <a:prstDash val="solid"/>
              </a:ln>
              <a:solidFill>
                <a:srgbClr val="002060"/>
              </a:solidFill>
              <a:uLnTx/>
              <a:uFillTx/>
              <a:latin typeface="IrisUPC" panose="020B0604020202020204" pitchFamily="34" charset="-34"/>
              <a:cs typeface="IrisUPC" panose="020B0604020202020204" pitchFamily="34" charset="-3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000" cap="none" spc="0" normalizeH="0" baseline="0" noProof="0" dirty="0">
                <a:ln w="900" cmpd="sng">
                  <a:solidFill>
                    <a:srgbClr val="1D9A78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กรมบัญชีกลาง  กระทรวงการคลัง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00128" y="776519"/>
            <a:ext cx="1181472" cy="1280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สี่เหลี่ยมผืนผ้า 1"/>
          <p:cNvSpPr/>
          <p:nvPr/>
        </p:nvSpPr>
        <p:spPr>
          <a:xfrm>
            <a:off x="107504" y="2514600"/>
            <a:ext cx="8928992" cy="1446550"/>
          </a:xfrm>
          <a:prstGeom prst="rect">
            <a:avLst/>
          </a:prstGeom>
          <a:effectLst>
            <a:outerShdw blurRad="50800" dist="38100" dir="18900000" algn="b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4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50800" dist="38100" dir="18900000" algn="b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สาระสำคัญพระราชบัญญัติ</a:t>
            </a:r>
            <a:br>
              <a:rPr kumimoji="0" lang="th-TH" altLang="th-TH" sz="4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50800" dist="38100" dir="18900000" algn="b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</a:br>
            <a:r>
              <a:rPr kumimoji="0" lang="th-TH" altLang="th-TH" sz="4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50800" dist="38100" dir="18900000" algn="b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การจัดซื้อจัดจ้างและการบริหารพัสดุภาครัฐ</a:t>
            </a:r>
            <a:endParaRPr kumimoji="0" lang="th-TH" sz="44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>
                <a:outerShdw blurRad="50800" dist="38100" dir="18900000" algn="bl" rotWithShape="0">
                  <a:schemeClr val="bg1">
                    <a:alpha val="40000"/>
                  </a:schemeClr>
                </a:outerShdw>
              </a:effectLst>
              <a:uLnTx/>
              <a:uFillTx/>
              <a:latin typeface="IrisUPC" panose="020B0604020202020204" pitchFamily="34" charset="-34"/>
              <a:ea typeface="+mn-ea"/>
              <a:cs typeface="Iris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66945770"/>
      </p:ext>
    </p:extLst>
  </p:cSld>
  <p:clrMapOvr>
    <a:masterClrMapping/>
  </p:clrMapOvr>
  <p:transition spd="slow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ชื่อเรื่อง 1"/>
          <p:cNvSpPr>
            <a:spLocks noGrp="1"/>
          </p:cNvSpPr>
          <p:nvPr>
            <p:ph type="title"/>
          </p:nvPr>
        </p:nvSpPr>
        <p:spPr>
          <a:xfrm>
            <a:off x="2590800" y="838200"/>
            <a:ext cx="3962400" cy="762000"/>
          </a:xfrm>
        </p:spPr>
        <p:txBody>
          <a:bodyPr/>
          <a:lstStyle/>
          <a:p>
            <a:pPr algn="ctr"/>
            <a:r>
              <a:rPr lang="th-TH" altLang="th-TH" sz="4800" b="1" dirty="0">
                <a:latin typeface="EucrosiaUPC" panose="02020603050405020304" pitchFamily="18" charset="-34"/>
                <a:cs typeface="EucrosiaUPC" panose="02020603050405020304" pitchFamily="18" charset="-34"/>
              </a:rPr>
              <a:t>ความเป็นมา</a:t>
            </a:r>
          </a:p>
        </p:txBody>
      </p:sp>
      <p:sp>
        <p:nvSpPr>
          <p:cNvPr id="1024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04800" y="1905000"/>
            <a:ext cx="8534400" cy="4343400"/>
          </a:xfrm>
          <a:noFill/>
        </p:spPr>
        <p:txBody>
          <a:bodyPr/>
          <a:lstStyle/>
          <a:p>
            <a:pPr>
              <a:buClr>
                <a:srgbClr val="0000CC"/>
              </a:buClr>
              <a:buSzPct val="75000"/>
            </a:pPr>
            <a:r>
              <a:rPr lang="th-TH" altLang="th-TH" sz="2800" b="1" dirty="0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ประเทศไทยยังไม่มีกฎหมายเกี่ยวกับการจัดซื้อจัดจ้าง ที่เป็นมาตรฐานกลางใน ระดับพระราชบัญญัติสำหรับใช้บังคับกับทุกหน่วยงานของรัฐ   เหมือนในนานาประเทศ</a:t>
            </a:r>
          </a:p>
          <a:p>
            <a:pPr>
              <a:buClr>
                <a:srgbClr val="0000CC"/>
              </a:buClr>
              <a:buSzPct val="75000"/>
            </a:pPr>
            <a:r>
              <a:rPr lang="th-TH" altLang="th-TH" sz="2800" b="1" dirty="0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รัฐบาลมีนโยบายส่งเสริมการบริหารราชการแผ่นดินที่มีธรรมา</a:t>
            </a:r>
            <a:r>
              <a:rPr lang="th-TH" altLang="th-TH" sz="2800" b="1" dirty="0" err="1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ภิ</a:t>
            </a:r>
            <a:r>
              <a:rPr lang="th-TH" altLang="th-TH" sz="2800" b="1" dirty="0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บาล  และการป้องกันปราบปรามการทุจริตและประพฤติมิชอบในภาครัฐ         โดยให้มีการปรับปรุงและจัดให้มีกฎหมายการจัดซื้อจัดจ้าง</a:t>
            </a:r>
          </a:p>
          <a:p>
            <a:pPr>
              <a:buClr>
                <a:srgbClr val="0000CC"/>
              </a:buClr>
              <a:buSzPct val="75000"/>
            </a:pPr>
            <a:r>
              <a:rPr lang="th-TH" altLang="th-TH" sz="2800" b="1" dirty="0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รัฐบาลโดย  </a:t>
            </a:r>
            <a:r>
              <a:rPr lang="th-TH" altLang="th-TH" sz="2800" b="1" dirty="0" err="1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คสช</a:t>
            </a:r>
            <a:r>
              <a:rPr lang="th-TH" altLang="th-TH" sz="2800" b="1" dirty="0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.   เห็นควรให้มีบทกำหนดโทษทางอาญากับเจ้าหน้าที่ของรัฐรวมถึงผู้สั่งการ   ที่ปฏิบัติหรือละเว้นการปฏิบัติหน้าที่โดยม</a:t>
            </a:r>
            <a:r>
              <a:rPr lang="th-TH" altLang="th-TH" sz="2800" b="1" dirty="0" err="1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ิช</a:t>
            </a:r>
            <a:r>
              <a:rPr lang="th-TH" altLang="th-TH" sz="2800" b="1" dirty="0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อบหรือโดยทุจริตเกี่ยวกับการจัดซื้อจัดจ้าง</a:t>
            </a:r>
          </a:p>
          <a:p>
            <a:endParaRPr lang="th-TH" altLang="th-TH" sz="2800" b="1" dirty="0">
              <a:solidFill>
                <a:srgbClr val="0000CC"/>
              </a:solidFill>
              <a:latin typeface="EucrosiaUPC" panose="02020603050405020304" pitchFamily="18" charset="-34"/>
              <a:cs typeface="EucrosiaUPC" panose="02020603050405020304" pitchFamily="18" charset="-34"/>
            </a:endParaRPr>
          </a:p>
          <a:p>
            <a:endParaRPr lang="th-TH" altLang="th-TH" sz="2800" b="1" dirty="0">
              <a:solidFill>
                <a:srgbClr val="0000CC"/>
              </a:solidFill>
              <a:latin typeface="EucrosiaUPC" panose="02020603050405020304" pitchFamily="18" charset="-34"/>
              <a:cs typeface="EucrosiaUPC" panose="02020603050405020304" pitchFamily="18" charset="-34"/>
            </a:endParaRPr>
          </a:p>
        </p:txBody>
      </p:sp>
    </p:spTree>
  </p:cSld>
  <p:clrMapOvr>
    <a:masterClrMapping/>
  </p:clrMapOvr>
  <p:transition spd="slow"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/>
          <a:lstStyle/>
          <a:p>
            <a:pPr algn="ctr" eaLnBrk="1" hangingPunct="1">
              <a:spcBef>
                <a:spcPts val="600"/>
              </a:spcBef>
            </a:pPr>
            <a:r>
              <a:rPr lang="th-TH" altLang="th-TH" sz="4800" b="1" dirty="0">
                <a:latin typeface="EucrosiaUPC" panose="02020603050405020304" pitchFamily="18" charset="-34"/>
                <a:cs typeface="EucrosiaUPC" panose="02020603050405020304" pitchFamily="18" charset="-34"/>
              </a:rPr>
              <a:t>วัตถุประสงค์</a:t>
            </a:r>
            <a:endParaRPr lang="th-TH" altLang="th-TH" sz="4800" dirty="0">
              <a:latin typeface="EucrosiaUPC" panose="02020603050405020304" pitchFamily="18" charset="-34"/>
              <a:cs typeface="EucrosiaUPC" panose="02020603050405020304" pitchFamily="18" charset="-34"/>
            </a:endParaRPr>
          </a:p>
        </p:txBody>
      </p:sp>
      <p:sp>
        <p:nvSpPr>
          <p:cNvPr id="12291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760287"/>
            <a:ext cx="8229600" cy="4572000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th-TH" altLang="th-TH" sz="3000" b="1" dirty="0">
                <a:latin typeface="EucrosiaUPC" panose="02020603050405020304" pitchFamily="18" charset="-34"/>
                <a:cs typeface="EucrosiaUPC" panose="02020603050405020304" pitchFamily="18" charset="-34"/>
              </a:rPr>
              <a:t>กระทรวงการคลัง โดยกรมบัญชีกลาง  ได้ยกร่างพระราชบัญญัติการจัดซื้อ</a:t>
            </a:r>
            <a:br>
              <a:rPr lang="th-TH" altLang="th-TH" sz="3000" b="1" dirty="0"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altLang="th-TH" sz="3000" b="1" dirty="0">
                <a:latin typeface="EucrosiaUPC" panose="02020603050405020304" pitchFamily="18" charset="-34"/>
                <a:cs typeface="EucrosiaUPC" panose="02020603050405020304" pitchFamily="18" charset="-34"/>
              </a:rPr>
              <a:t>จัดจ้างและการบริหารพัสดุภาครัฐ พ.ศ. ....   โดยมีวัตถุประสงค์</a:t>
            </a:r>
          </a:p>
          <a:p>
            <a:pPr>
              <a:spcBef>
                <a:spcPts val="600"/>
              </a:spcBef>
              <a:buClr>
                <a:srgbClr val="002060"/>
              </a:buClr>
              <a:buSzPct val="70000"/>
            </a:pPr>
            <a:r>
              <a:rPr lang="th-TH" altLang="th-TH" sz="3000" b="1" dirty="0">
                <a:latin typeface="EucrosiaUPC" panose="02020603050405020304" pitchFamily="18" charset="-34"/>
                <a:cs typeface="EucrosiaUPC" panose="02020603050405020304" pitchFamily="18" charset="-34"/>
              </a:rPr>
              <a:t>เพื่อให้การจัดซื้อจัดจ้างและการบริหารพัสดุของหน่วยงานภาครัฐมีความเป็นมาตรฐานเดียวกัน  มีประสิทธิภาพ  และเกิดความคุ้มค่า</a:t>
            </a:r>
          </a:p>
          <a:p>
            <a:pPr>
              <a:spcBef>
                <a:spcPts val="600"/>
              </a:spcBef>
              <a:buClr>
                <a:srgbClr val="002060"/>
              </a:buClr>
              <a:buSzPct val="70000"/>
            </a:pPr>
            <a:r>
              <a:rPr lang="th-TH" altLang="th-TH" sz="3000" b="1" dirty="0">
                <a:latin typeface="EucrosiaUPC" panose="02020603050405020304" pitchFamily="18" charset="-34"/>
                <a:cs typeface="EucrosiaUPC" panose="02020603050405020304" pitchFamily="18" charset="-34"/>
              </a:rPr>
              <a:t>เพื่อเป็นการสร้างภาพลักษณ์ให้ประเทศไทยเป็นที่ยอมรับในเวทีโลก โดยได้นำหลักการสากลที่ถือปฏิบัติโดยทั่วไป   คือ  </a:t>
            </a:r>
            <a:r>
              <a:rPr lang="en-US" altLang="th-TH" sz="3000" b="1" dirty="0">
                <a:latin typeface="EucrosiaUPC" panose="02020603050405020304" pitchFamily="18" charset="-34"/>
                <a:cs typeface="EucrosiaUPC" panose="02020603050405020304" pitchFamily="18" charset="-34"/>
              </a:rPr>
              <a:t>UNCITRAL Model Law </a:t>
            </a:r>
            <a:r>
              <a:rPr lang="th-TH" altLang="th-TH" sz="3000" b="1" dirty="0">
                <a:latin typeface="EucrosiaUPC" panose="02020603050405020304" pitchFamily="18" charset="-34"/>
                <a:cs typeface="EucrosiaUPC" panose="02020603050405020304" pitchFamily="18" charset="-34"/>
              </a:rPr>
              <a:t>ซึ่งเป็นกฎหมายต้นแบบที่ใช้กันในหลายประเทศ    และหลักการเกี่ยวกับการจัดซื้อจัดจ้างภาครัฐของ </a:t>
            </a:r>
            <a:r>
              <a:rPr lang="en-US" altLang="th-TH" sz="3000" b="1" dirty="0">
                <a:latin typeface="EucrosiaUPC" panose="02020603050405020304" pitchFamily="18" charset="-34"/>
                <a:cs typeface="EucrosiaUPC" panose="02020603050405020304" pitchFamily="18" charset="-34"/>
              </a:rPr>
              <a:t>WTO     </a:t>
            </a:r>
            <a:r>
              <a:rPr lang="th-TH" altLang="th-TH" sz="3000" b="1" dirty="0">
                <a:latin typeface="EucrosiaUPC" panose="02020603050405020304" pitchFamily="18" charset="-34"/>
                <a:cs typeface="EucrosiaUPC" panose="02020603050405020304" pitchFamily="18" charset="-34"/>
              </a:rPr>
              <a:t>มาเป็นกรอบแนวคิดในการยกร่างพระราชบัญญัตินี้ </a:t>
            </a:r>
            <a:r>
              <a:rPr lang="en-US" altLang="th-TH" sz="3000" b="1" dirty="0">
                <a:latin typeface="EucrosiaUPC" panose="02020603050405020304" pitchFamily="18" charset="-34"/>
                <a:cs typeface="EucrosiaUPC" panose="02020603050405020304" pitchFamily="18" charset="-34"/>
              </a:rPr>
              <a:t> </a:t>
            </a:r>
          </a:p>
        </p:txBody>
      </p:sp>
    </p:spTree>
  </p:cSld>
  <p:clrMapOvr>
    <a:masterClrMapping/>
  </p:clrMapOvr>
  <p:transition spd="slow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984374" y="228600"/>
            <a:ext cx="5175250" cy="797282"/>
          </a:xfrm>
        </p:spPr>
        <p:txBody>
          <a:bodyPr/>
          <a:lstStyle/>
          <a:p>
            <a:pPr algn="ctr" eaLnBrk="1" hangingPunct="1"/>
            <a:r>
              <a:rPr lang="th-TH" altLang="th-TH" sz="4800" b="1" dirty="0">
                <a:latin typeface="EucrosiaUPC" panose="02020603050405020304" pitchFamily="18" charset="-34"/>
                <a:cs typeface="EucrosiaUPC" panose="02020603050405020304" pitchFamily="18" charset="-34"/>
              </a:rPr>
              <a:t>การเสนอกฎหมาย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304801" y="1143000"/>
            <a:ext cx="8686799" cy="5502275"/>
          </a:xfrm>
        </p:spPr>
        <p:txBody>
          <a:bodyPr/>
          <a:lstStyle/>
          <a:p>
            <a:pPr algn="thaiDist" eaLnBrk="1" hangingPunct="1">
              <a:spcBef>
                <a:spcPts val="0"/>
              </a:spcBef>
              <a:buClr>
                <a:srgbClr val="0000CC"/>
              </a:buClr>
              <a:buSzPct val="70000"/>
            </a:pPr>
            <a:r>
              <a:rPr lang="en-US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12 </a:t>
            </a:r>
            <a:r>
              <a:rPr lang="th-TH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พค. 5</a:t>
            </a:r>
            <a:r>
              <a:rPr lang="en-US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8   </a:t>
            </a:r>
            <a:r>
              <a:rPr lang="th-TH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	กระทรวงการคลังเสนอร่างพระราชบัญญัติฯ ต่อคณะรัฐมนตรี  </a:t>
            </a:r>
          </a:p>
          <a:p>
            <a:pPr eaLnBrk="1" hangingPunct="1">
              <a:spcBef>
                <a:spcPts val="0"/>
              </a:spcBef>
              <a:buClr>
                <a:srgbClr val="0000CC"/>
              </a:buClr>
              <a:buSzPct val="70000"/>
            </a:pPr>
            <a:r>
              <a:rPr lang="en-US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7</a:t>
            </a:r>
            <a:r>
              <a:rPr lang="th-TH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 กค. 5</a:t>
            </a:r>
            <a:r>
              <a:rPr lang="en-US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8</a:t>
            </a:r>
            <a:r>
              <a:rPr lang="th-TH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    	คณะรัฐมนตรีมีมติเห็นชอบตามที่กระทรวงการคลังเสนอ</a:t>
            </a:r>
          </a:p>
          <a:p>
            <a:pPr algn="thaiDist" eaLnBrk="1" hangingPunct="1">
              <a:spcBef>
                <a:spcPts val="0"/>
              </a:spcBef>
              <a:buClr>
                <a:srgbClr val="0000CC"/>
              </a:buClr>
              <a:buSzPct val="70000"/>
            </a:pPr>
            <a:r>
              <a:rPr lang="th-TH" altLang="th-TH" sz="2800" b="1" dirty="0" err="1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มิย</a:t>
            </a:r>
            <a:r>
              <a:rPr lang="th-TH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. </a:t>
            </a:r>
            <a:r>
              <a:rPr lang="en-US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58-</a:t>
            </a:r>
            <a:r>
              <a:rPr lang="th-TH" altLang="th-TH" sz="2800" b="1" dirty="0" err="1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กย</a:t>
            </a:r>
            <a:r>
              <a:rPr lang="th-TH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. </a:t>
            </a:r>
            <a:r>
              <a:rPr lang="en-US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58</a:t>
            </a:r>
            <a:r>
              <a:rPr lang="th-TH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   คณะกรรมการกฤษฎีกา (คณะพิเศษ) ตรวจพิจารณา</a:t>
            </a:r>
          </a:p>
          <a:p>
            <a:pPr eaLnBrk="1" hangingPunct="1">
              <a:spcBef>
                <a:spcPts val="0"/>
              </a:spcBef>
              <a:buClr>
                <a:srgbClr val="0000CC"/>
              </a:buClr>
              <a:buSzPct val="70000"/>
            </a:pPr>
            <a:r>
              <a:rPr lang="th-TH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1 ธค. 58     	คณะรัฐมนตรีมีมติให้ส่งหน่วยงาน</a:t>
            </a:r>
            <a:r>
              <a:rPr lang="th-TH" altLang="th-TH" sz="2800" b="1" dirty="0" err="1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ต่างๆ</a:t>
            </a:r>
            <a:r>
              <a:rPr lang="th-TH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 ของรัฐพิจารณา</a:t>
            </a:r>
          </a:p>
          <a:p>
            <a:pPr eaLnBrk="1" hangingPunct="1">
              <a:spcBef>
                <a:spcPts val="0"/>
              </a:spcBef>
              <a:buClr>
                <a:srgbClr val="0000CC"/>
              </a:buClr>
              <a:buSzPct val="70000"/>
            </a:pPr>
            <a:r>
              <a:rPr lang="th-TH" altLang="th-TH" sz="2800" b="1" dirty="0" err="1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กพ</a:t>
            </a:r>
            <a:r>
              <a:rPr lang="th-TH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. </a:t>
            </a:r>
            <a:r>
              <a:rPr lang="en-US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59–</a:t>
            </a:r>
            <a:r>
              <a:rPr lang="th-TH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เมย. </a:t>
            </a:r>
            <a:r>
              <a:rPr lang="en-US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59</a:t>
            </a:r>
            <a:r>
              <a:rPr lang="th-TH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   คณะกรรมการกฤษฎีกา (คณะพิเศษ) ตรวจพิจารณา</a:t>
            </a:r>
          </a:p>
          <a:p>
            <a:pPr algn="thaiDist" eaLnBrk="1" hangingPunct="1">
              <a:spcBef>
                <a:spcPts val="0"/>
              </a:spcBef>
              <a:buClr>
                <a:srgbClr val="0000CC"/>
              </a:buClr>
              <a:buSzPct val="70000"/>
            </a:pPr>
            <a:r>
              <a:rPr lang="th-TH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14 </a:t>
            </a:r>
            <a:r>
              <a:rPr lang="th-TH" altLang="th-TH" sz="2800" b="1" dirty="0" err="1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มิย</a:t>
            </a:r>
            <a:r>
              <a:rPr lang="th-TH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. 59  	คณะรัฐมนตรีมีมติเห็นชอบในหลักการ</a:t>
            </a:r>
          </a:p>
          <a:p>
            <a:pPr algn="thaiDist" eaLnBrk="1" hangingPunct="1">
              <a:spcBef>
                <a:spcPts val="0"/>
              </a:spcBef>
              <a:buClr>
                <a:srgbClr val="0000CC"/>
              </a:buClr>
              <a:buSzPct val="70000"/>
            </a:pPr>
            <a:r>
              <a:rPr lang="th-TH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1 กค. 59  	สภานิติบัญญัติแห่งชาติเห็นชอบรับหลักการร่างพระราชบัญญัติฯ</a:t>
            </a:r>
            <a:br>
              <a:rPr lang="th-TH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		และตั้งคณะกรรมาธิการพิจารณาร่างพระราชบัญญัติฯ</a:t>
            </a:r>
          </a:p>
          <a:p>
            <a:pPr eaLnBrk="1" hangingPunct="1">
              <a:spcBef>
                <a:spcPts val="0"/>
              </a:spcBef>
              <a:buClr>
                <a:srgbClr val="0000CC"/>
              </a:buClr>
              <a:buSzPct val="70000"/>
            </a:pPr>
            <a:r>
              <a:rPr lang="th-TH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2 กค. 59-13 ธค. 59	คณะกรรมาธิการฯ  พิจารณาในรายละเอียดของร่าง</a:t>
            </a:r>
            <a:br>
              <a:rPr lang="th-TH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			พระราชบัญญัติฯ  </a:t>
            </a:r>
          </a:p>
          <a:p>
            <a:pPr algn="thaiDist" eaLnBrk="1" hangingPunct="1">
              <a:spcBef>
                <a:spcPts val="0"/>
              </a:spcBef>
              <a:buClr>
                <a:srgbClr val="0000CC"/>
              </a:buClr>
              <a:buSzPct val="70000"/>
            </a:pPr>
            <a:r>
              <a:rPr lang="th-TH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15 ธค. 59	สภานิติบัญญัติแห่งชาติเห็นชอบร่างพระราชบัญญัติฯ  และส่งเรื่อง</a:t>
            </a:r>
            <a:br>
              <a:rPr lang="th-TH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		ให้คณะรัฐมนตรีดำเนินการเพื่อประกาศในราชกิจาน</a:t>
            </a:r>
            <a:r>
              <a:rPr lang="th-TH" altLang="th-TH" sz="2800" b="1" dirty="0" err="1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ุเ</a:t>
            </a:r>
            <a:r>
              <a:rPr lang="th-TH" altLang="th-TH" sz="2800" b="1" dirty="0">
                <a:solidFill>
                  <a:srgbClr val="0C03BD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บกษาต่อไป</a:t>
            </a:r>
          </a:p>
        </p:txBody>
      </p:sp>
    </p:spTree>
    <p:extLst>
      <p:ext uri="{BB962C8B-B14F-4D97-AF65-F5344CB8AC3E}">
        <p14:creationId xmlns:p14="http://schemas.microsoft.com/office/powerpoint/2010/main" val="1349876669"/>
      </p:ext>
    </p:extLst>
  </p:cSld>
  <p:clrMapOvr>
    <a:masterClrMapping/>
  </p:clrMapOvr>
  <p:transition spd="slow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160136218"/>
              </p:ext>
            </p:extLst>
          </p:nvPr>
        </p:nvGraphicFramePr>
        <p:xfrm>
          <a:off x="431540" y="1052736"/>
          <a:ext cx="828092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878931" y="260648"/>
            <a:ext cx="3386137" cy="6492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h-TH" altLang="th-TH" b="1" dirty="0">
                <a:solidFill>
                  <a:srgbClr val="0000CC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EucrosiaUPC" panose="02020603050405020304" pitchFamily="18" charset="-34"/>
                <a:cs typeface="EucrosiaUPC" panose="02020603050405020304" pitchFamily="18" charset="-34"/>
              </a:rPr>
              <a:t>หลักการและเหตุผล</a:t>
            </a:r>
          </a:p>
        </p:txBody>
      </p:sp>
    </p:spTree>
    <p:extLst>
      <p:ext uri="{BB962C8B-B14F-4D97-AF65-F5344CB8AC3E}">
        <p14:creationId xmlns:p14="http://schemas.microsoft.com/office/powerpoint/2010/main" val="1830446220"/>
      </p:ext>
    </p:extLst>
  </p:cSld>
  <p:clrMapOvr>
    <a:masterClrMapping/>
  </p:clrMapOvr>
  <p:transition spd="slow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ชื่อเรื่อง 1"/>
          <p:cNvSpPr>
            <a:spLocks noGrp="1"/>
          </p:cNvSpPr>
          <p:nvPr>
            <p:ph type="title"/>
          </p:nvPr>
        </p:nvSpPr>
        <p:spPr>
          <a:xfrm>
            <a:off x="437827" y="426271"/>
            <a:ext cx="8229600" cy="990600"/>
          </a:xfrm>
        </p:spPr>
        <p:txBody>
          <a:bodyPr/>
          <a:lstStyle/>
          <a:p>
            <a:pPr algn="ctr"/>
            <a:r>
              <a:rPr lang="th-TH" altLang="th-TH" sz="5400" b="1" dirty="0">
                <a:cs typeface="EucrosiaUPC" panose="02020603050405020304" pitchFamily="18" charset="-34"/>
              </a:rPr>
              <a:t>การบังคับใช้</a:t>
            </a:r>
          </a:p>
        </p:txBody>
      </p:sp>
      <p:sp>
        <p:nvSpPr>
          <p:cNvPr id="1536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90500" y="1615564"/>
            <a:ext cx="8763000" cy="4343400"/>
          </a:xfrm>
        </p:spPr>
        <p:txBody>
          <a:bodyPr>
            <a:normAutofit fontScale="92500"/>
          </a:bodyPr>
          <a:lstStyle/>
          <a:p>
            <a:pPr>
              <a:spcBef>
                <a:spcPts val="1200"/>
              </a:spcBef>
              <a:buClr>
                <a:srgbClr val="002060"/>
              </a:buClr>
              <a:buSzPct val="65000"/>
            </a:pPr>
            <a:r>
              <a:rPr lang="th-TH" altLang="th-TH" b="1" dirty="0">
                <a:solidFill>
                  <a:srgbClr val="0000CC"/>
                </a:solidFill>
                <a:cs typeface="EucrosiaUPC" panose="02020603050405020304" pitchFamily="18" charset="-34"/>
              </a:rPr>
              <a:t>พระราชบัญญัตินี้ใช้บังคับกับ “หน่วยงานของรัฐ”   ซึ่งหมายความว่า   ราชการส่วนกลาง ราชการส่วนภูมิภาค     ราชการส่วนท้องถิ่น         รัฐวิสาหกิจตามกฎหมายว่าด้วยวิธีการงบประมาณ องค์การมหาชน องค์กรอิสระ องค์กรตามรัฐธรรมนูญ  หน่วยธุรการของศาล  มหาวิทยาลัยในกำกับของรัฐ  หน่วยงานสังกัดรัฐสภาหรือในกำกับของรัฐสภา  หน่วยงานอิสระของรัฐ  และหน่วยงานอื่นตามที่กำหนดในกฎกระทรวง</a:t>
            </a:r>
          </a:p>
          <a:p>
            <a:pPr>
              <a:spcBef>
                <a:spcPts val="1200"/>
              </a:spcBef>
              <a:buClr>
                <a:srgbClr val="002060"/>
              </a:buClr>
              <a:buSzPct val="65000"/>
            </a:pPr>
            <a:r>
              <a:rPr lang="th-TH" altLang="th-TH" b="1" dirty="0">
                <a:solidFill>
                  <a:srgbClr val="0000CC"/>
                </a:solidFill>
                <a:cs typeface="EucrosiaUPC" panose="02020603050405020304" pitchFamily="18" charset="-34"/>
              </a:rPr>
              <a:t>พระราชบัญญัตินี้ให้ใช้บังคับเมื่อพ้นกำหนดหนึ่งร้อยแปดสิบวัน (180 วัน)     นับแต่วันประกาศในราชกิจจานุเบกษา</a:t>
            </a:r>
          </a:p>
          <a:p>
            <a:pPr>
              <a:spcBef>
                <a:spcPts val="1200"/>
              </a:spcBef>
              <a:buClr>
                <a:srgbClr val="002060"/>
              </a:buClr>
              <a:buSzPct val="65000"/>
            </a:pPr>
            <a:r>
              <a:rPr lang="th-TH" altLang="th-TH" b="1" dirty="0">
                <a:solidFill>
                  <a:srgbClr val="0000CC"/>
                </a:solidFill>
                <a:cs typeface="EucrosiaUPC" panose="02020603050405020304" pitchFamily="18" charset="-34"/>
              </a:rPr>
              <a:t>ให้ยกเลิกบทบัญญัติเกี่ยวกับการพัสดุ การจัดซื้อจัดจ้าง หรือการบริหารพัสดุ ในกฎหมาย  ระเบียบ  ข้อบังคับ ประกาศ ข้อบัญญัติ และข้อกำหนด</a:t>
            </a:r>
            <a:r>
              <a:rPr lang="th-TH" altLang="th-TH" b="1" dirty="0" err="1">
                <a:solidFill>
                  <a:srgbClr val="0000CC"/>
                </a:solidFill>
                <a:cs typeface="EucrosiaUPC" panose="02020603050405020304" pitchFamily="18" charset="-34"/>
              </a:rPr>
              <a:t>ใดๆ</a:t>
            </a:r>
            <a:r>
              <a:rPr lang="th-TH" altLang="th-TH" b="1" dirty="0">
                <a:solidFill>
                  <a:srgbClr val="0000CC"/>
                </a:solidFill>
                <a:cs typeface="EucrosiaUPC" panose="02020603050405020304" pitchFamily="18" charset="-34"/>
              </a:rPr>
              <a:t>  ของหน่วยงานของรัฐ  ที่อยู่</a:t>
            </a:r>
            <a:br>
              <a:rPr lang="th-TH" altLang="th-TH" b="1" dirty="0">
                <a:solidFill>
                  <a:srgbClr val="0000CC"/>
                </a:solidFill>
                <a:cs typeface="EucrosiaUPC" panose="02020603050405020304" pitchFamily="18" charset="-34"/>
              </a:rPr>
            </a:br>
            <a:r>
              <a:rPr lang="th-TH" altLang="th-TH" b="1" dirty="0">
                <a:solidFill>
                  <a:srgbClr val="0000CC"/>
                </a:solidFill>
                <a:cs typeface="EucrosiaUPC" panose="02020603050405020304" pitchFamily="18" charset="-34"/>
              </a:rPr>
              <a:t>ภายใต้บังคับแห่งพระราชบัญญัตินี้</a:t>
            </a:r>
          </a:p>
        </p:txBody>
      </p:sp>
    </p:spTree>
  </p:cSld>
  <p:clrMapOvr>
    <a:masterClrMapping/>
  </p:clrMapOvr>
  <p:transition spd="slow"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pPr algn="ctr" eaLnBrk="1" hangingPunct="1"/>
            <a:r>
              <a:rPr lang="th-TH" altLang="th-TH" sz="4800" b="1" dirty="0">
                <a:cs typeface="EucrosiaUPC" panose="02020603050405020304" pitchFamily="18" charset="-34"/>
              </a:rPr>
              <a:t>ขอบเขตการใช้บังคับ</a:t>
            </a:r>
          </a:p>
        </p:txBody>
      </p:sp>
      <p:sp>
        <p:nvSpPr>
          <p:cNvPr id="8195" name="ตัวยึดเนื้อหา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715000"/>
          </a:xfrm>
        </p:spPr>
        <p:txBody>
          <a:bodyPr/>
          <a:lstStyle/>
          <a:p>
            <a:pPr marL="0" indent="0" eaLnBrk="1" hangingPunct="1">
              <a:lnSpc>
                <a:spcPts val="2500"/>
              </a:lnSpc>
              <a:spcBef>
                <a:spcPts val="600"/>
              </a:spcBef>
              <a:buNone/>
              <a:defRPr/>
            </a:pPr>
            <a:r>
              <a:rPr lang="th-TH" altLang="th-TH" sz="2400" b="1" dirty="0">
                <a:solidFill>
                  <a:srgbClr val="663300"/>
                </a:solidFill>
                <a:cs typeface="EucrosiaUPC" panose="02020603050405020304" pitchFamily="18" charset="-34"/>
              </a:rPr>
              <a:t>ให้ใช้บังคับกับหน่วยงานของรัฐทุกแห่ง  เว้นแต่ กรณีตามมาตรา 7</a:t>
            </a:r>
          </a:p>
          <a:p>
            <a:pPr marL="0" indent="0" eaLnBrk="1" hangingPunct="1">
              <a:lnSpc>
                <a:spcPts val="2500"/>
              </a:lnSpc>
              <a:spcBef>
                <a:spcPts val="600"/>
              </a:spcBef>
              <a:buNone/>
              <a:defRPr/>
            </a:pPr>
            <a:r>
              <a:rPr lang="th-TH" altLang="th-TH" sz="2400" b="1" dirty="0">
                <a:solidFill>
                  <a:srgbClr val="000066"/>
                </a:solidFill>
                <a:cs typeface="EucrosiaUPC" panose="02020603050405020304" pitchFamily="18" charset="-34"/>
              </a:rPr>
              <a:t>มาตรา 7  พระราชบัญญัตินี้มิให้ใช้บังคับแก่</a:t>
            </a:r>
          </a:p>
          <a:p>
            <a:pPr marL="355600" lvl="1" indent="0" eaLnBrk="1" hangingPunct="1">
              <a:lnSpc>
                <a:spcPts val="2500"/>
              </a:lnSpc>
              <a:spcBef>
                <a:spcPts val="600"/>
              </a:spcBef>
              <a:buSzPct val="100000"/>
              <a:buNone/>
              <a:defRPr/>
            </a:pPr>
            <a: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(1)  การจัดซื้อจัดจ้างของรัฐวิสาหกิจที่เกี่ยวกับการพาณิชย์โดยตรง</a:t>
            </a:r>
          </a:p>
          <a:p>
            <a:pPr marL="0" lvl="1" indent="355600" eaLnBrk="1" hangingPunct="1">
              <a:lnSpc>
                <a:spcPts val="2500"/>
              </a:lnSpc>
              <a:spcBef>
                <a:spcPts val="600"/>
              </a:spcBef>
              <a:buSzPct val="100000"/>
              <a:buNone/>
              <a:defRPr/>
            </a:pPr>
            <a: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(2)  การจัดซื้อจัดจ้างยุทโธปกรณ์และการบริการที่เกี่ยวกับความมั่นคงของชาติ โดยวิธีรัฐบาลต่อรัฐบาล </a:t>
            </a:r>
            <a:b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</a:br>
            <a: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หรือโดยการจัดซื้อจัดจ้างจากต่างประเทศที่กฎหมายของประเทศนั้นกำหนดไว้เป็นอย่างอื่น </a:t>
            </a:r>
          </a:p>
          <a:p>
            <a:pPr marL="0" lvl="1" indent="355600" eaLnBrk="1" hangingPunct="1">
              <a:lnSpc>
                <a:spcPts val="2500"/>
              </a:lnSpc>
              <a:spcBef>
                <a:spcPts val="600"/>
              </a:spcBef>
              <a:buSzPct val="100000"/>
              <a:buNone/>
              <a:defRPr/>
            </a:pPr>
            <a: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(3)  การจัดซื้อจัดจ้างเพื่อการวิจัยและพัฒนา เพื่อการให้บริการทางวิชาการของสถาบันอุดมศึกษา หรือ</a:t>
            </a:r>
            <a:b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</a:br>
            <a: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การจ้างที่ปรึกษา  ทั้งนี้ ที่ไม่สามารถดำเนินการตามพระราชบัญญัตินี้ได้</a:t>
            </a:r>
          </a:p>
          <a:p>
            <a:pPr marL="0" lvl="1" indent="355600" eaLnBrk="1" hangingPunct="1">
              <a:lnSpc>
                <a:spcPts val="2500"/>
              </a:lnSpc>
              <a:spcBef>
                <a:spcPts val="600"/>
              </a:spcBef>
              <a:buSzPct val="100000"/>
              <a:buNone/>
              <a:defRPr/>
            </a:pPr>
            <a: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(4)  การจัดซื้อจัดจ้างโดยใช้เงินกู้หรือเงินช่วยเหลือจากรัฐบาลต่างประเทศ      องค์การระหว่างประเทศ</a:t>
            </a:r>
            <a:b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</a:br>
            <a: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สถาบันการเงินระหว่างประเทศ  องค์การต่างประเทศ    ทั้งในระดับรัฐบาลและที่มิใช่ระดับรัฐบาล มูลนิธิหรือเอกชนต่างประเทศ ที่สัญญาหรือข้อกำหนดในการให้เงินกู้หรือเงินช่วยเหลือกำหนดไว้เป็นอย่างอื่น</a:t>
            </a:r>
          </a:p>
          <a:p>
            <a:pPr marL="0" lvl="1" indent="355600" eaLnBrk="1" hangingPunct="1">
              <a:lnSpc>
                <a:spcPts val="2500"/>
              </a:lnSpc>
              <a:spcBef>
                <a:spcPts val="600"/>
              </a:spcBef>
              <a:buSzPct val="100000"/>
              <a:buNone/>
              <a:defRPr/>
            </a:pPr>
            <a: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(5)  การจัดซื้อจัดจ้างโดยใช้เงินกู้หรือเงินช่วยเหลือจากรัฐบาลต่างประเทศ      องค์การระหว่างประเทศ สถาบันการเงินระหว่างประเทศ   องค์การต่างประเทศ    ทั้งในระดับรัฐบาลและที่มิใช่ระดับรัฐบาล มูลนิธิหรือเอกชนต่างประเทศ  ที่สัญญาหรือข้อกำหนดในการให้เงินกู้หรือเงินช่วยเหลือกำหนดไว้เป็นอย่างอื่น    โดยใช้เงินกู้หรือเงินช่วยเหลือนั้นร่วมกับเงินงบประมาณ           ซึ่งจำนวนเงินกู้หรือเงินช่วยเหลือที่ใช้นั้นเป็นไปตามหลักเกณฑ์ที่คณะกรรมการนโยบายประกาศกำหนดในราชกิจจานุเบกษา</a:t>
            </a:r>
          </a:p>
          <a:p>
            <a:pPr lvl="1" eaLnBrk="1" hangingPunct="1">
              <a:lnSpc>
                <a:spcPts val="2500"/>
              </a:lnSpc>
              <a:spcBef>
                <a:spcPts val="600"/>
              </a:spcBef>
              <a:defRPr/>
            </a:pPr>
            <a:endParaRPr lang="th-TH" altLang="th-TH" sz="2200" b="1" dirty="0">
              <a:solidFill>
                <a:srgbClr val="000066"/>
              </a:solidFill>
              <a:cs typeface="EucrosiaUPC" panose="02020603050405020304" pitchFamily="18" charset="-34"/>
            </a:endParaRPr>
          </a:p>
          <a:p>
            <a:pPr eaLnBrk="1" hangingPunct="1">
              <a:lnSpc>
                <a:spcPts val="2500"/>
              </a:lnSpc>
              <a:spcBef>
                <a:spcPts val="600"/>
              </a:spcBef>
              <a:defRPr/>
            </a:pPr>
            <a:endParaRPr lang="en-US" altLang="th-TH" sz="2200" b="1" dirty="0">
              <a:solidFill>
                <a:srgbClr val="000066"/>
              </a:solidFill>
              <a:cs typeface="EucrosiaUPC" panose="02020603050405020304" pitchFamily="18" charset="-34"/>
            </a:endParaRPr>
          </a:p>
          <a:p>
            <a:pPr lvl="2" eaLnBrk="1" hangingPunct="1">
              <a:lnSpc>
                <a:spcPts val="2500"/>
              </a:lnSpc>
              <a:spcBef>
                <a:spcPts val="600"/>
              </a:spcBef>
              <a:defRPr/>
            </a:pPr>
            <a:endParaRPr lang="th-TH" altLang="th-TH" sz="2200" b="1" dirty="0">
              <a:solidFill>
                <a:srgbClr val="000066"/>
              </a:solidFill>
              <a:cs typeface="EucrosiaUPC" panose="02020603050405020304" pitchFamily="18" charset="-34"/>
            </a:endParaRPr>
          </a:p>
        </p:txBody>
      </p:sp>
    </p:spTree>
  </p:cSld>
  <p:clrMapOvr>
    <a:masterClrMapping/>
  </p:clrMapOvr>
  <p:transition spd="slow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algn="ctr" eaLnBrk="1" hangingPunct="1"/>
            <a:r>
              <a:rPr lang="th-TH" altLang="th-TH" sz="4000" b="1" dirty="0">
                <a:cs typeface="EucrosiaUPC" panose="02020603050405020304" pitchFamily="18" charset="-34"/>
              </a:rPr>
              <a:t>ขอบเขตการใช้บังคับ (ต่อ)</a:t>
            </a:r>
          </a:p>
        </p:txBody>
      </p:sp>
      <p:sp>
        <p:nvSpPr>
          <p:cNvPr id="8195" name="ตัวยึดเนื้อหา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807075"/>
          </a:xfrm>
        </p:spPr>
        <p:txBody>
          <a:bodyPr/>
          <a:lstStyle/>
          <a:p>
            <a:pPr marL="355600" lvl="1" indent="450850" eaLnBrk="1" hangingPunct="1">
              <a:spcBef>
                <a:spcPts val="600"/>
              </a:spcBef>
              <a:buSzPct val="100000"/>
              <a:buNone/>
              <a:defRPr/>
            </a:pPr>
            <a: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(6)  การจัดซื้อจัดจ้างของสถาบันอุดมศึกษาหรือสถานพยาบาลที่เป็นหน่วยงานของรัฐ  โดยใช้เงินบริจาครวมทั้งดอกผลของเงินบริจาค โดยไม่ใช้เงินบริจาคนั้นร่วมกับเงินงบประมาณ</a:t>
            </a:r>
          </a:p>
          <a:p>
            <a:pPr marL="355600" lvl="1" indent="903288" eaLnBrk="1" hangingPunct="1">
              <a:spcBef>
                <a:spcPts val="600"/>
              </a:spcBef>
              <a:buSzPct val="100000"/>
              <a:buNone/>
              <a:defRPr/>
            </a:pPr>
            <a: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การจัดซื้อจัดจ้างตาม (1) (2) และ (3) ที่ได้รับยกเว้นมิให้นำพระราชบัญญัตินี้มาใช้บังคับ</a:t>
            </a:r>
            <a:b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</a:br>
            <a: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ต้องเป็นไปตามหลักเกณฑ์ที่คณะกรรมการนโยบายประกาศกำหนดในราชกิจจานุเบกษา     โดยประกาศดังกล่าว  จะกำหนดให้หน่วยงานของรัฐเสนอเรื่องการจัดซื้อจัดจ้างใดตาม (1) (2) หรือ (3) ต่อคณะ-</a:t>
            </a:r>
            <a:b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</a:br>
            <a: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กรรมการนโยบายเพื่ออนุมัติให้ได้รับยกเว้นเป็นรายกรณีไปก็ได้</a:t>
            </a:r>
          </a:p>
          <a:p>
            <a:pPr marL="355600" lvl="1" indent="903288" eaLnBrk="1" hangingPunct="1">
              <a:spcBef>
                <a:spcPts val="600"/>
              </a:spcBef>
              <a:buSzPct val="100000"/>
              <a:buNone/>
              <a:defRPr/>
            </a:pPr>
            <a: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การยกเว้นมิให้นำบทบัญญัติแห่งพระราชบัญญัตินี้มาใช้บังคับแก่การจัดซื้อจัดจ้างใดทั้งหมดหรือแต่บางส่วนนอกเหนือจากการยกเว้นตามวรรคหนึ่ง ให้ตราเป็นพระราชกฤษฎีกา   ตามข้อเสนอของ</a:t>
            </a:r>
            <a:b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</a:br>
            <a: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คณะกรรมการนโยบาย</a:t>
            </a:r>
          </a:p>
          <a:p>
            <a:pPr marL="355600" lvl="1" indent="900113" eaLnBrk="1" hangingPunct="1">
              <a:spcBef>
                <a:spcPts val="600"/>
              </a:spcBef>
              <a:buSzPct val="100000"/>
              <a:buNone/>
              <a:defRPr/>
            </a:pPr>
            <a: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กรณีตามวรรคหนึ่งและวรรคสาม ให้หน่วยงานของรัฐจัดให้มีกฎหรือระเบียบเกี่ยวกับการจัดซื้อจัดจ้างและการบริหารพัสดุตามหลักเกณฑ์และแนวทางของพระราชบัญญัตินี้ โดยอย่างน้อยต้องมีหลักการตามมาตรา 8 วรรคหนึ่ง</a:t>
            </a:r>
          </a:p>
          <a:p>
            <a:pPr marL="355600" lvl="1" indent="900113" eaLnBrk="1" hangingPunct="1">
              <a:spcBef>
                <a:spcPts val="600"/>
              </a:spcBef>
              <a:buSzPct val="100000"/>
              <a:buNone/>
              <a:defRPr/>
            </a:pPr>
            <a: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การจัดซื้อจัดจ้างตาม (6) นอกจากสถาบันอุดมศึกษาหรือสถานพยาบาลที่เป็นหน่วยงานของรัฐต้องดำเนินการตามวรรคสี่แล้ว       ให้สถาบันอุดมศึกษาหรือสถานพยาบาลที่เป็นหน่วยงานของรัฐนั้นรายงานผลการปฏิบัติงานต่อคณะกรรมการนโยบายตามหลักเกณฑ์และวิธีการที่คณะกรรมการนโยบายกำหนด</a:t>
            </a:r>
          </a:p>
          <a:p>
            <a:pPr lvl="1" eaLnBrk="1" hangingPunct="1">
              <a:spcBef>
                <a:spcPts val="600"/>
              </a:spcBef>
              <a:defRPr/>
            </a:pPr>
            <a:endParaRPr lang="th-TH" altLang="th-TH" sz="2200" b="1" dirty="0">
              <a:solidFill>
                <a:srgbClr val="000066"/>
              </a:solidFill>
              <a:cs typeface="EucrosiaUPC" panose="02020603050405020304" pitchFamily="18" charset="-34"/>
            </a:endParaRPr>
          </a:p>
          <a:p>
            <a:pPr eaLnBrk="1" hangingPunct="1">
              <a:spcBef>
                <a:spcPts val="600"/>
              </a:spcBef>
              <a:defRPr/>
            </a:pPr>
            <a:endParaRPr lang="en-US" altLang="th-TH" sz="2200" b="1" dirty="0">
              <a:solidFill>
                <a:srgbClr val="000066"/>
              </a:solidFill>
              <a:cs typeface="EucrosiaUPC" panose="02020603050405020304" pitchFamily="18" charset="-34"/>
            </a:endParaRPr>
          </a:p>
          <a:p>
            <a:pPr lvl="2" eaLnBrk="1" hangingPunct="1">
              <a:spcBef>
                <a:spcPts val="600"/>
              </a:spcBef>
              <a:defRPr/>
            </a:pPr>
            <a:endParaRPr lang="th-TH" altLang="th-TH" sz="2200" b="1" dirty="0">
              <a:solidFill>
                <a:srgbClr val="000066"/>
              </a:solidFill>
              <a:cs typeface="Eucrosi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91054757"/>
      </p:ext>
    </p:extLst>
  </p:cSld>
  <p:clrMapOvr>
    <a:masterClrMapping/>
  </p:clrMapOvr>
  <p:transition spd="slow"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87478"/>
            <a:ext cx="8229600" cy="574522"/>
          </a:xfrm>
        </p:spPr>
        <p:txBody>
          <a:bodyPr>
            <a:normAutofit fontScale="90000"/>
          </a:bodyPr>
          <a:lstStyle/>
          <a:p>
            <a:pPr algn="ctr"/>
            <a:r>
              <a:rPr lang="th-TH" altLang="th-TH" sz="4000" b="1" dirty="0">
                <a:cs typeface="EucrosiaUPC" panose="02020603050405020304" pitchFamily="18" charset="-34"/>
              </a:rPr>
              <a:t>ระเบียบที่ออกตามพระราชบัญญัติ</a:t>
            </a:r>
          </a:p>
        </p:txBody>
      </p:sp>
      <p:sp>
        <p:nvSpPr>
          <p:cNvPr id="17411" name="ตัวยึดเนื้อหา 2"/>
          <p:cNvSpPr>
            <a:spLocks noGrp="1"/>
          </p:cNvSpPr>
          <p:nvPr>
            <p:ph idx="1"/>
          </p:nvPr>
        </p:nvSpPr>
        <p:spPr>
          <a:xfrm>
            <a:off x="152400" y="796887"/>
            <a:ext cx="8839200" cy="5908713"/>
          </a:xfrm>
        </p:spPr>
        <p:txBody>
          <a:bodyPr/>
          <a:lstStyle/>
          <a:p>
            <a:pPr>
              <a:lnSpc>
                <a:spcPts val="2500"/>
              </a:lnSpc>
              <a:spcBef>
                <a:spcPts val="600"/>
              </a:spcBef>
              <a:buClr>
                <a:srgbClr val="000066"/>
              </a:buClr>
              <a:buSzPct val="65000"/>
              <a:defRPr/>
            </a:pPr>
            <a:r>
              <a:rPr lang="th-TH" altLang="th-TH" sz="2200" b="1" dirty="0">
                <a:solidFill>
                  <a:srgbClr val="800000"/>
                </a:solidFill>
                <a:cs typeface="EucrosiaUPC" panose="02020603050405020304" pitchFamily="18" charset="-34"/>
              </a:rPr>
              <a:t>โดยหลัก   ให้ใช้บังคับกับหน่วยงานของรัฐทุกแห่ง </a:t>
            </a:r>
            <a: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 แต่ก็มีข้อยกเว้นตามที่กำหนดตามมาตรา 6</a:t>
            </a:r>
          </a:p>
          <a:p>
            <a:pPr>
              <a:lnSpc>
                <a:spcPts val="2500"/>
              </a:lnSpc>
              <a:spcBef>
                <a:spcPts val="600"/>
              </a:spcBef>
              <a:buClr>
                <a:srgbClr val="000066"/>
              </a:buClr>
              <a:buSzPct val="65000"/>
              <a:defRPr/>
            </a:pPr>
            <a:r>
              <a:rPr lang="th-TH" altLang="th-TH" sz="2200" b="1" dirty="0">
                <a:solidFill>
                  <a:srgbClr val="800000"/>
                </a:solidFill>
                <a:cs typeface="EucrosiaUPC" panose="02020603050405020304" pitchFamily="18" charset="-34"/>
              </a:rPr>
              <a:t>มาตรา 6</a:t>
            </a:r>
            <a: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  เพื่อให้การปฏิบัติเกี่ยวกับการจัดซื้อจัดจ้างและการบริหารพัสดุโดยใช้เงินงบประมาณ    เป็นไปอย่างมีประสิทธิภาพ เกิดความคุ้มค่าต่อภารกิจของรัฐ และป้องกันปัญหาการทุจริต     ให้หน่วยงานของรัฐปฏิบัติตามแนวทางของพระราชบัญญัตินี้  และกฎกระทรวง  ระเบียบ  และประกาศที่ออกตามความในพระราชบัญญัตินี้</a:t>
            </a:r>
          </a:p>
          <a:p>
            <a:pPr marL="265113" lvl="1" indent="0">
              <a:lnSpc>
                <a:spcPts val="2500"/>
              </a:lnSpc>
              <a:spcBef>
                <a:spcPts val="600"/>
              </a:spcBef>
              <a:buClr>
                <a:srgbClr val="000066"/>
              </a:buClr>
              <a:buSzPct val="65000"/>
              <a:buNone/>
              <a:defRPr/>
            </a:pPr>
            <a: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	เพื่อให้การดำเนินงานของรัฐวิสาหกิจ     มหาวิทยาลัยในกำกับของรัฐ     หน่วยงานของรัฐในต่าง-</a:t>
            </a:r>
            <a:b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</a:br>
            <a: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ประเทศหรือส่วนงานของหน่วยงานของรัฐที่ตั้งอยู่ในต่างประเทศ  หรือหน่วยงานของรัฐอื่นตามที่กำหนดในกฎกระทรวง  เกิดความยืดหยุ่นและมีความคล่องตัว    หากรัฐวิสาหกิจ  มหาวิทยาลัยในกำกับของรัฐ  หรือหน่วยงานของรัฐนั้นประสงค์จะจัดให้มีระเบียบ  ข้อบังคับ หรือข้อบัญญัติเกี่ยวกับการจัดซื้อจัดจ้างและการบริหารพัสดุขึ้นใช้เองทั้งหมดหรือแต่บางส่วน ก็ให้กระทำได้ โดยต้องดำเนินการให้สอดคล้องกับหลักเกณฑ์การจัดซื้อจัดจ้างและการบริหารพัสดุตามแนวทางของพระราชบัญญัตินี้  เว้นแต่ในต่างประเทศที่หน่วยงานของรัฐหรือส่วนงานของหน่วยงานของรัฐตั้งอยู่มีกฎหมาย ธรรมเนียมปฏิบัติ หรือจารีตประเพณีแห่งท้องถิ่นของต่างประเทศนั้นเป็นการเฉพาะหรือกำหนดไว้เป็นอย่างอื่น</a:t>
            </a:r>
          </a:p>
          <a:p>
            <a:pPr marL="265113" indent="0">
              <a:lnSpc>
                <a:spcPts val="2500"/>
              </a:lnSpc>
              <a:spcBef>
                <a:spcPts val="600"/>
              </a:spcBef>
              <a:buClr>
                <a:srgbClr val="000066"/>
              </a:buClr>
              <a:buSzPct val="65000"/>
              <a:buNone/>
              <a:defRPr/>
            </a:pPr>
            <a: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	ระเบียบ ข้อบังคับ หรือข้อบัญญัติตามวรรคสอง จะกำหนดให้การจัดซื้อจัดจ้างโดยวิธีคัดเลือกหรือวิธีเฉพาะเจาะจงตามมาตรา 56 เป็นอย่างอื่นก็ได้ </a:t>
            </a:r>
          </a:p>
          <a:p>
            <a:pPr marL="265113" lvl="1" indent="627063">
              <a:lnSpc>
                <a:spcPts val="2500"/>
              </a:lnSpc>
              <a:spcBef>
                <a:spcPts val="600"/>
              </a:spcBef>
              <a:buClr>
                <a:srgbClr val="000066"/>
              </a:buClr>
              <a:buSzPct val="65000"/>
              <a:buNone/>
              <a:defRPr/>
            </a:pPr>
            <a: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ระเบียบ ข้อบังคับ หรือข้อบัญญัติตามวรรคสองและวรรคสาม  ต้องได้รับความเห็นชอบจากคณะ- </a:t>
            </a:r>
            <a:b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</a:br>
            <a:r>
              <a:rPr lang="th-TH" alt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กรรมการนโยบาย และให้ประกาศในราชกิจจานุเบกษา</a:t>
            </a:r>
          </a:p>
          <a:p>
            <a:pPr>
              <a:lnSpc>
                <a:spcPts val="2500"/>
              </a:lnSpc>
              <a:spcBef>
                <a:spcPts val="600"/>
              </a:spcBef>
              <a:buClr>
                <a:srgbClr val="000066"/>
              </a:buClr>
              <a:buSzPct val="65000"/>
              <a:defRPr/>
            </a:pPr>
            <a:endParaRPr lang="th-TH" altLang="th-TH" sz="2200" b="1" dirty="0">
              <a:solidFill>
                <a:srgbClr val="000066"/>
              </a:solidFill>
              <a:cs typeface="EucrosiaUPC" panose="02020603050405020304" pitchFamily="18" charset="-34"/>
            </a:endParaRPr>
          </a:p>
          <a:p>
            <a:pPr>
              <a:lnSpc>
                <a:spcPts val="2500"/>
              </a:lnSpc>
              <a:spcBef>
                <a:spcPts val="600"/>
              </a:spcBef>
              <a:defRPr/>
            </a:pPr>
            <a:endParaRPr lang="en-US" altLang="th-TH" sz="2200" b="1" dirty="0">
              <a:solidFill>
                <a:srgbClr val="000066"/>
              </a:solidFill>
              <a:cs typeface="EucrosiaUPC" panose="02020603050405020304" pitchFamily="18" charset="-34"/>
            </a:endParaRPr>
          </a:p>
          <a:p>
            <a:pPr>
              <a:lnSpc>
                <a:spcPts val="2500"/>
              </a:lnSpc>
              <a:spcBef>
                <a:spcPts val="600"/>
              </a:spcBef>
              <a:defRPr/>
            </a:pPr>
            <a:endParaRPr lang="th-TH" altLang="th-TH" sz="2200" b="1" dirty="0">
              <a:solidFill>
                <a:srgbClr val="000066"/>
              </a:solidFill>
              <a:cs typeface="EucrosiaUPC" panose="02020603050405020304" pitchFamily="18" charset="-34"/>
            </a:endParaRPr>
          </a:p>
        </p:txBody>
      </p:sp>
    </p:spTree>
  </p:cSld>
  <p:clrMapOvr>
    <a:masterClrMapping/>
  </p:clrMapOvr>
  <p:transition spd="slow"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76200" y="777054"/>
            <a:ext cx="8991600" cy="5928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  <a:spcBef>
                <a:spcPts val="600"/>
              </a:spcBef>
            </a:pPr>
            <a:r>
              <a:rPr lang="th-TH" sz="2200" b="1" dirty="0">
                <a:solidFill>
                  <a:srgbClr val="800000"/>
                </a:solidFill>
                <a:cs typeface="EucrosiaUPC" panose="02020603050405020304" pitchFamily="18" charset="-34"/>
              </a:rPr>
              <a:t>มาตรา 8 </a:t>
            </a:r>
            <a:r>
              <a:rPr lang="th-TH" sz="2200" b="1" dirty="0">
                <a:solidFill>
                  <a:srgbClr val="0000CC"/>
                </a:solidFill>
                <a:cs typeface="EucrosiaUPC" panose="02020603050405020304" pitchFamily="18" charset="-34"/>
              </a:rPr>
              <a:t> การจัดซื้อจัดจ้างและการบริหารพัสดุของหน่วยงานของรัฐต้องก่อให้เกิดประโยชน์สูงสุดแก่หน่วยงานของรัฐ และต้องสอดคล้องกับหลักการ ดังต่อไปนี้</a:t>
            </a:r>
          </a:p>
          <a:p>
            <a:pPr>
              <a:lnSpc>
                <a:spcPts val="2200"/>
              </a:lnSpc>
              <a:spcBef>
                <a:spcPts val="600"/>
              </a:spcBef>
              <a:tabLst>
                <a:tab pos="536575" algn="l"/>
              </a:tabLst>
            </a:pPr>
            <a:r>
              <a:rPr lang="th-TH" sz="2200" b="1" dirty="0">
                <a:solidFill>
                  <a:srgbClr val="0000CC"/>
                </a:solidFill>
                <a:cs typeface="EucrosiaUPC" panose="02020603050405020304" pitchFamily="18" charset="-34"/>
              </a:rPr>
              <a:t>	(1) </a:t>
            </a:r>
            <a:r>
              <a:rPr lang="th-TH" sz="2200" b="1" dirty="0">
                <a:solidFill>
                  <a:srgbClr val="800000"/>
                </a:solidFill>
                <a:cs typeface="EucrosiaUPC" panose="02020603050405020304" pitchFamily="18" charset="-34"/>
              </a:rPr>
              <a:t>คุ้มค่า</a:t>
            </a:r>
            <a:r>
              <a:rPr lang="th-TH" sz="2200" b="1" dirty="0">
                <a:solidFill>
                  <a:srgbClr val="0000CC"/>
                </a:solidFill>
                <a:cs typeface="EucrosiaUPC" panose="02020603050405020304" pitchFamily="18" charset="-34"/>
              </a:rPr>
              <a:t> โดยพัสดุที่จัดซื้อจัดจ้างต้องมีคุณภาพหรือคุณลักษณะที่ตอบสนองวัตถุประสงค์ในการใช้งานของหน่วยงานของรัฐ มีราคาที่เหมาะสม และมีแผนการบริหารพัสดุที่เหมาะสมและชัดเจน</a:t>
            </a:r>
          </a:p>
          <a:p>
            <a:pPr defTabSz="536575">
              <a:lnSpc>
                <a:spcPts val="2200"/>
              </a:lnSpc>
              <a:spcBef>
                <a:spcPts val="600"/>
              </a:spcBef>
            </a:pPr>
            <a:r>
              <a:rPr lang="th-TH" sz="2200" b="1" dirty="0">
                <a:solidFill>
                  <a:srgbClr val="0000CC"/>
                </a:solidFill>
                <a:cs typeface="EucrosiaUPC" panose="02020603050405020304" pitchFamily="18" charset="-34"/>
              </a:rPr>
              <a:t>	(2) </a:t>
            </a:r>
            <a:r>
              <a:rPr lang="th-TH" sz="2200" b="1" dirty="0">
                <a:solidFill>
                  <a:srgbClr val="800000"/>
                </a:solidFill>
                <a:cs typeface="EucrosiaUPC" panose="02020603050405020304" pitchFamily="18" charset="-34"/>
              </a:rPr>
              <a:t>โปร่งใส</a:t>
            </a:r>
            <a:r>
              <a:rPr lang="th-TH" sz="2200" b="1" dirty="0">
                <a:solidFill>
                  <a:srgbClr val="0000CC"/>
                </a:solidFill>
                <a:cs typeface="EucrosiaUPC" panose="02020603050405020304" pitchFamily="18" charset="-34"/>
              </a:rPr>
              <a:t> โดยการจัดซื้อจัดจ้างและการบริหารพัสดุต้องกระทำโดยเปิดเผย เปิดโอกาสให้มีการแข่งขันอย่างเป็นธรรม   มีการปฏิบัติต่อผู้ประกอบการทุกรายโดยเท่าเทียมกัน   มีระยะเวลาที่เหมาะสมและเพียงพอต่อการยื่นข้อเสนอ  มีหลักฐานการดำเนินงานชัดเจน  และมีการเปิดเผยข้อมูลการจัดซื้อจัดจ้างและการบริหารพัสดุในทุกขั้นตอน</a:t>
            </a:r>
          </a:p>
          <a:p>
            <a:pPr defTabSz="536575">
              <a:lnSpc>
                <a:spcPts val="2200"/>
              </a:lnSpc>
              <a:spcBef>
                <a:spcPts val="600"/>
              </a:spcBef>
            </a:pPr>
            <a:r>
              <a:rPr lang="th-TH" sz="2200" b="1" dirty="0">
                <a:solidFill>
                  <a:srgbClr val="0000CC"/>
                </a:solidFill>
                <a:cs typeface="EucrosiaUPC" panose="02020603050405020304" pitchFamily="18" charset="-34"/>
              </a:rPr>
              <a:t>	(3) </a:t>
            </a:r>
            <a:r>
              <a:rPr lang="th-TH" sz="2200" b="1" dirty="0">
                <a:solidFill>
                  <a:srgbClr val="800000"/>
                </a:solidFill>
                <a:cs typeface="EucrosiaUPC" panose="02020603050405020304" pitchFamily="18" charset="-34"/>
              </a:rPr>
              <a:t>มีประสิทธิภาพและประสิทธิผล</a:t>
            </a:r>
            <a:r>
              <a:rPr lang="th-TH" sz="2200" b="1" dirty="0">
                <a:solidFill>
                  <a:srgbClr val="0000CC"/>
                </a:solidFill>
                <a:cs typeface="EucrosiaUPC" panose="02020603050405020304" pitchFamily="18" charset="-34"/>
              </a:rPr>
              <a:t> โดยต้องมีการวางแผนการจัดซื้อจัดจ้างและการบริหารพัสดุล่วงหน้าเพื่อให้การจัดซื้อจัดจ้างและการบริหารพัสดุเป็นไปอย่างต่อเนื่อง    และมีกำหนดเวลาที่เหมาะสม      โดยมีการประเมินและเปิดเผยผลสัมฤทธิ์ของการจัดซื้อจัดจ้างและการบริหารพัสดุ</a:t>
            </a:r>
          </a:p>
          <a:p>
            <a:pPr defTabSz="536575">
              <a:lnSpc>
                <a:spcPts val="2200"/>
              </a:lnSpc>
              <a:spcBef>
                <a:spcPts val="600"/>
              </a:spcBef>
            </a:pPr>
            <a:r>
              <a:rPr lang="th-TH" sz="2200" b="1" dirty="0">
                <a:solidFill>
                  <a:srgbClr val="0000CC"/>
                </a:solidFill>
                <a:cs typeface="EucrosiaUPC" panose="02020603050405020304" pitchFamily="18" charset="-34"/>
              </a:rPr>
              <a:t>	(4) </a:t>
            </a:r>
            <a:r>
              <a:rPr lang="th-TH" sz="2200" b="1" dirty="0">
                <a:solidFill>
                  <a:srgbClr val="800000"/>
                </a:solidFill>
                <a:cs typeface="EucrosiaUPC" panose="02020603050405020304" pitchFamily="18" charset="-34"/>
              </a:rPr>
              <a:t>ตรวจสอบได้</a:t>
            </a:r>
            <a:r>
              <a:rPr lang="th-TH" sz="2200" b="1" dirty="0">
                <a:solidFill>
                  <a:srgbClr val="0000CC"/>
                </a:solidFill>
                <a:cs typeface="EucrosiaUPC" panose="02020603050405020304" pitchFamily="18" charset="-34"/>
              </a:rPr>
              <a:t> โดยมีการเก็บข้อมูลการจัดซื้อจัดจ้างและการบริหารพัสดุ อย่างเป็นระบบเพื่อประโยชน์ในการตรวจสอบ</a:t>
            </a:r>
          </a:p>
          <a:p>
            <a:pPr>
              <a:lnSpc>
                <a:spcPts val="2200"/>
              </a:lnSpc>
              <a:spcBef>
                <a:spcPts val="600"/>
              </a:spcBef>
            </a:pPr>
            <a:r>
              <a:rPr lang="th-TH" sz="2200" b="1" dirty="0">
                <a:solidFill>
                  <a:srgbClr val="0000CC"/>
                </a:solidFill>
                <a:cs typeface="EucrosiaUPC" panose="02020603050405020304" pitchFamily="18" charset="-34"/>
              </a:rPr>
              <a:t>	ให้หน่วยงานของรัฐใช้หลักการตามวรรคหนึ่งเพื่อเป็นแนวทางในการปฏิบัติเกี่ยวกับการจัดซื้อจัดจ้างและการบริหารพัสดุ หากการจัดซื้อจัดจ้างไม่เป็นไปตามหลักการดังกล่าว แต่ไม่มีผลต่อการจัดซื้อจัดจ้างอย่างมีนัยสำคัญ หรือเกิดจากกรณีเร่งด่วน หรือมีเหตุผลหรือความจำเป็นอื่น การจัดซื้อจัดจ้างนั้นย่อมไม่เสียไป</a:t>
            </a:r>
          </a:p>
          <a:p>
            <a:pPr>
              <a:lnSpc>
                <a:spcPts val="2200"/>
              </a:lnSpc>
              <a:spcBef>
                <a:spcPts val="600"/>
              </a:spcBef>
            </a:pPr>
            <a:r>
              <a:rPr lang="th-TH" sz="2200" b="1" dirty="0">
                <a:solidFill>
                  <a:srgbClr val="0000CC"/>
                </a:solidFill>
                <a:cs typeface="EucrosiaUPC" panose="02020603050405020304" pitchFamily="18" charset="-34"/>
              </a:rPr>
              <a:t>	ให้ใช้หลักการตามวรรคหนึ่งเป็นแนวทางในการปฏิบัติตามอำนาจหน้าที่  ของคณะกรรมการนโยบาย คณะกรรมการวินิจฉัย คณะกรรมการราคากลาง คณะกรรมการ </a:t>
            </a:r>
            <a:r>
              <a:rPr lang="th-TH" sz="2200" b="1" dirty="0" err="1">
                <a:solidFill>
                  <a:srgbClr val="0000CC"/>
                </a:solidFill>
                <a:cs typeface="EucrosiaUPC" panose="02020603050405020304" pitchFamily="18" charset="-34"/>
              </a:rPr>
              <a:t>ค.ป.ท</a:t>
            </a:r>
            <a:r>
              <a:rPr lang="th-TH" sz="2200" b="1" dirty="0">
                <a:solidFill>
                  <a:srgbClr val="0000CC"/>
                </a:solidFill>
                <a:cs typeface="EucrosiaUPC" panose="02020603050405020304" pitchFamily="18" charset="-34"/>
              </a:rPr>
              <a:t>. และคณะกรรมการพิจารณาอุทธรณ์โดยอนุโลม</a:t>
            </a:r>
          </a:p>
        </p:txBody>
      </p:sp>
      <p:sp>
        <p:nvSpPr>
          <p:cNvPr id="9" name="ชื่อเรื่อง 1"/>
          <p:cNvSpPr>
            <a:spLocks noGrp="1"/>
          </p:cNvSpPr>
          <p:nvPr>
            <p:ph type="title"/>
          </p:nvPr>
        </p:nvSpPr>
        <p:spPr>
          <a:xfrm>
            <a:off x="444285" y="97819"/>
            <a:ext cx="8229600" cy="685800"/>
          </a:xfrm>
        </p:spPr>
        <p:txBody>
          <a:bodyPr/>
          <a:lstStyle/>
          <a:p>
            <a:pPr algn="ctr" eaLnBrk="1" hangingPunct="1"/>
            <a:r>
              <a:rPr lang="th-TH" altLang="th-TH" sz="4000" b="1" dirty="0">
                <a:cs typeface="EucrosiaUPC" panose="02020603050405020304" pitchFamily="18" charset="-34"/>
              </a:rPr>
              <a:t>หลักการจัดซื้อจัดจ้าง</a:t>
            </a:r>
            <a:endParaRPr lang="th-TH" altLang="th-TH" sz="4000" dirty="0">
              <a:cs typeface="Eucrosi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24688755"/>
      </p:ext>
    </p:extLst>
  </p:cSld>
  <p:clrMapOvr>
    <a:masterClrMapping/>
  </p:clrMapOvr>
  <p:transition spd="slow"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50182"/>
            <a:ext cx="8229600" cy="1069018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ts val="3800"/>
              </a:lnSpc>
            </a:pPr>
            <a:r>
              <a:rPr lang="th-TH" altLang="th-TH" sz="3600" b="1" dirty="0">
                <a:cs typeface="EucrosiaUPC" panose="02020603050405020304" pitchFamily="18" charset="-34"/>
              </a:rPr>
              <a:t>การมีส่วนร่วมของภาคประชาชนและผู้ประกอบการ</a:t>
            </a:r>
            <a:br>
              <a:rPr lang="th-TH" altLang="th-TH" sz="3600" b="1" dirty="0">
                <a:cs typeface="EucrosiaUPC" panose="02020603050405020304" pitchFamily="18" charset="-34"/>
              </a:rPr>
            </a:br>
            <a:r>
              <a:rPr lang="th-TH" altLang="th-TH" sz="3600" b="1" dirty="0">
                <a:cs typeface="EucrosiaUPC" panose="02020603050405020304" pitchFamily="18" charset="-34"/>
              </a:rPr>
              <a:t>ในการป้องกันการทุจริต</a:t>
            </a:r>
            <a:endParaRPr lang="th-TH" altLang="th-TH" sz="3600" dirty="0">
              <a:cs typeface="EucrosiaUPC" panose="02020603050405020304" pitchFamily="18" charset="-34"/>
            </a:endParaRPr>
          </a:p>
        </p:txBody>
      </p:sp>
      <p:sp>
        <p:nvSpPr>
          <p:cNvPr id="22531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502275"/>
          </a:xfrm>
        </p:spPr>
        <p:txBody>
          <a:bodyPr/>
          <a:lstStyle/>
          <a:p>
            <a:pPr eaLnBrk="1" hangingPunct="1">
              <a:lnSpc>
                <a:spcPts val="3000"/>
              </a:lnSpc>
              <a:spcBef>
                <a:spcPts val="600"/>
              </a:spcBef>
              <a:buClr>
                <a:srgbClr val="000066"/>
              </a:buClr>
              <a:buSzPct val="65000"/>
              <a:buFont typeface="Wingdings" panose="05000000000000000000" pitchFamily="2" charset="2"/>
              <a:buChar char="Ø"/>
            </a:pPr>
            <a:r>
              <a:rPr lang="th-TH" altLang="th-TH" sz="3200" b="1" dirty="0">
                <a:solidFill>
                  <a:srgbClr val="663300"/>
                </a:solidFill>
                <a:cs typeface="EucrosiaUPC" panose="02020603050405020304" pitchFamily="18" charset="-34"/>
              </a:rPr>
              <a:t>การจัดทำข้อตกลงคุณธรรม</a:t>
            </a:r>
          </a:p>
          <a:p>
            <a:pPr marL="542925" lvl="1" indent="0" eaLnBrk="1" hangingPunct="1">
              <a:lnSpc>
                <a:spcPts val="3000"/>
              </a:lnSpc>
              <a:spcBef>
                <a:spcPts val="600"/>
              </a:spcBef>
              <a:buClr>
                <a:srgbClr val="000066"/>
              </a:buClr>
              <a:buSzPct val="65000"/>
              <a:buNone/>
            </a:pPr>
            <a:r>
              <a:rPr lang="th-TH" altLang="th-TH" sz="2800" b="1" dirty="0">
                <a:solidFill>
                  <a:srgbClr val="000066"/>
                </a:solidFill>
                <a:cs typeface="EucrosiaUPC" panose="02020603050405020304" pitchFamily="18" charset="-34"/>
              </a:rPr>
              <a:t>เปิดโอกาสให้ภาคประชาชนได้เข้ามามีส่วนร่วมในการตรวจสอบการจัดซื้อจัดจ้างของหน่วยงานของรัฐ โดยการจัดทำข้อตกลงคุณธรรมตามโครงการความร่วมมือป้องกันการทุจริตในการจัดซื้อจัดจ้างภาครัฐ     โดยให้เข้ามาเป็นผู้สังเกตการณ์ตั้งแต่เริ่มต้นจนสิ้นสุดโครงการ</a:t>
            </a:r>
          </a:p>
          <a:p>
            <a:pPr eaLnBrk="1" hangingPunct="1">
              <a:lnSpc>
                <a:spcPts val="3000"/>
              </a:lnSpc>
              <a:spcBef>
                <a:spcPts val="600"/>
              </a:spcBef>
              <a:buClr>
                <a:srgbClr val="000066"/>
              </a:buClr>
              <a:buSzPct val="65000"/>
              <a:buFont typeface="Wingdings" panose="05000000000000000000" pitchFamily="2" charset="2"/>
              <a:buChar char="Ø"/>
            </a:pPr>
            <a:r>
              <a:rPr lang="th-TH" altLang="th-TH" sz="3200" b="1" dirty="0">
                <a:solidFill>
                  <a:srgbClr val="663300"/>
                </a:solidFill>
                <a:cs typeface="EucrosiaUPC" panose="02020603050405020304" pitchFamily="18" charset="-34"/>
              </a:rPr>
              <a:t>การให้ภาคประชาชนมีส่วนร่วมรูปแบบอื่น </a:t>
            </a:r>
          </a:p>
          <a:p>
            <a:pPr marL="542925" lvl="1" indent="0" eaLnBrk="1" hangingPunct="1">
              <a:lnSpc>
                <a:spcPts val="3000"/>
              </a:lnSpc>
              <a:spcBef>
                <a:spcPts val="600"/>
              </a:spcBef>
              <a:buClr>
                <a:srgbClr val="000066"/>
              </a:buClr>
              <a:buSzPct val="65000"/>
              <a:buNone/>
            </a:pPr>
            <a:r>
              <a:rPr lang="th-TH" altLang="th-TH" sz="2600" b="1" dirty="0">
                <a:solidFill>
                  <a:srgbClr val="000066"/>
                </a:solidFill>
                <a:cs typeface="EucrosiaUPC" panose="02020603050405020304" pitchFamily="18" charset="-34"/>
              </a:rPr>
              <a:t>ตามที่</a:t>
            </a:r>
            <a:r>
              <a:rPr lang="th-TH" altLang="th-TH" sz="2800" b="1" dirty="0">
                <a:solidFill>
                  <a:srgbClr val="000066"/>
                </a:solidFill>
                <a:cs typeface="EucrosiaUPC" panose="02020603050405020304" pitchFamily="18" charset="-34"/>
              </a:rPr>
              <a:t>คณะกรรมการนโยบาย</a:t>
            </a:r>
            <a:r>
              <a:rPr lang="th-TH" altLang="th-TH" sz="2600" b="1" dirty="0">
                <a:solidFill>
                  <a:srgbClr val="000066"/>
                </a:solidFill>
                <a:cs typeface="EucrosiaUPC" panose="02020603050405020304" pitchFamily="18" charset="-34"/>
              </a:rPr>
              <a:t>ประกาศกำหนด</a:t>
            </a:r>
          </a:p>
          <a:p>
            <a:pPr marL="263525" indent="-263525" eaLnBrk="1" hangingPunct="1">
              <a:lnSpc>
                <a:spcPts val="3000"/>
              </a:lnSpc>
              <a:spcBef>
                <a:spcPts val="600"/>
              </a:spcBef>
              <a:buClr>
                <a:srgbClr val="000066"/>
              </a:buClr>
              <a:buSzPct val="65000"/>
              <a:buFont typeface="Wingdings" panose="05000000000000000000" pitchFamily="2" charset="2"/>
              <a:buChar char="Ø"/>
            </a:pPr>
            <a:r>
              <a:rPr lang="th-TH" altLang="th-TH" sz="3000" b="1" dirty="0">
                <a:solidFill>
                  <a:srgbClr val="000066"/>
                </a:solidFill>
                <a:cs typeface="EucrosiaUPC" panose="02020603050405020304" pitchFamily="18" charset="-34"/>
              </a:rPr>
              <a:t>ผู้ประกอบการที่อยู่ในประเภทหรือมีวงเงินในการจัดซื้อจัดจ้าง</a:t>
            </a:r>
            <a:r>
              <a:rPr lang="th-TH" altLang="th-TH" sz="2800" b="1" dirty="0">
                <a:solidFill>
                  <a:srgbClr val="000066"/>
                </a:solidFill>
                <a:cs typeface="EucrosiaUPC" panose="02020603050405020304" pitchFamily="18" charset="-34"/>
              </a:rPr>
              <a:t>ตามที่คณะ-กรรมการ </a:t>
            </a:r>
            <a:r>
              <a:rPr lang="th-TH" altLang="th-TH" sz="2800" b="1" dirty="0" err="1">
                <a:solidFill>
                  <a:srgbClr val="000066"/>
                </a:solidFill>
                <a:cs typeface="EucrosiaUPC" panose="02020603050405020304" pitchFamily="18" charset="-34"/>
              </a:rPr>
              <a:t>ค.ป.ท</a:t>
            </a:r>
            <a:r>
              <a:rPr lang="th-TH" altLang="th-TH" sz="2800" b="1" dirty="0">
                <a:solidFill>
                  <a:srgbClr val="000066"/>
                </a:solidFill>
                <a:cs typeface="EucrosiaUPC" panose="02020603050405020304" pitchFamily="18" charset="-34"/>
              </a:rPr>
              <a:t>. ประกาศกำหนดในราชกิจจานุเบกษา หากประสงค์จะเข้ายื่นข้อเสนอกับหน่วยงานของรัฐในการจัดซื้อจัดจ้างตามพระราชบัญญัตินี้ ต้องจัด</a:t>
            </a:r>
            <a:r>
              <a:rPr lang="th-TH" altLang="th-TH" sz="2800" b="1" dirty="0">
                <a:solidFill>
                  <a:srgbClr val="663300"/>
                </a:solidFill>
                <a:cs typeface="EucrosiaUPC" panose="02020603050405020304" pitchFamily="18" charset="-34"/>
              </a:rPr>
              <a:t>ให้มีนโยบายในการป้องกันการทุจริต   และมีแนวทางป้องกันการทุจริตในการจัดซื้อจัดจ้างที่เหมาะสม</a:t>
            </a:r>
          </a:p>
          <a:p>
            <a:pPr marL="542925" lvl="1" indent="0" algn="ctr" eaLnBrk="1" hangingPunct="1">
              <a:lnSpc>
                <a:spcPts val="3000"/>
              </a:lnSpc>
              <a:spcBef>
                <a:spcPts val="600"/>
              </a:spcBef>
              <a:buClr>
                <a:srgbClr val="000066"/>
              </a:buClr>
              <a:buSzPct val="65000"/>
              <a:buNone/>
            </a:pPr>
            <a:r>
              <a:rPr lang="th-TH" altLang="th-TH" sz="2800" b="1" dirty="0">
                <a:solidFill>
                  <a:srgbClr val="FF0000"/>
                </a:solidFill>
                <a:cs typeface="EucrosiaUPC" panose="02020603050405020304" pitchFamily="18" charset="-34"/>
              </a:rPr>
              <a:t>(มาตรา 16-มาตรา 19)</a:t>
            </a:r>
            <a:endParaRPr lang="th-TH" altLang="th-TH" sz="2800" b="1" dirty="0">
              <a:solidFill>
                <a:srgbClr val="000066"/>
              </a:solidFill>
              <a:cs typeface="EucrosiaUPC" panose="02020603050405020304" pitchFamily="18" charset="-34"/>
            </a:endParaRPr>
          </a:p>
          <a:p>
            <a:pPr marL="542925" lvl="1" indent="0" eaLnBrk="1" hangingPunct="1">
              <a:lnSpc>
                <a:spcPts val="3000"/>
              </a:lnSpc>
              <a:spcBef>
                <a:spcPts val="600"/>
              </a:spcBef>
              <a:buClr>
                <a:srgbClr val="000066"/>
              </a:buClr>
              <a:buSzPct val="65000"/>
              <a:buNone/>
            </a:pPr>
            <a:endParaRPr lang="th-TH" altLang="th-TH" sz="2800" b="1" dirty="0">
              <a:solidFill>
                <a:srgbClr val="000066"/>
              </a:solidFill>
              <a:cs typeface="EucrosiaUPC" panose="02020603050405020304" pitchFamily="18" charset="-34"/>
            </a:endParaRPr>
          </a:p>
          <a:p>
            <a:pPr lvl="1" eaLnBrk="1" hangingPunct="1">
              <a:lnSpc>
                <a:spcPts val="3000"/>
              </a:lnSpc>
              <a:spcBef>
                <a:spcPts val="600"/>
              </a:spcBef>
            </a:pPr>
            <a:endParaRPr lang="th-TH" altLang="th-TH" sz="2800" b="1" dirty="0">
              <a:solidFill>
                <a:srgbClr val="000066"/>
              </a:solidFill>
              <a:cs typeface="EucrosiaUPC" panose="02020603050405020304" pitchFamily="18" charset="-34"/>
            </a:endParaRPr>
          </a:p>
        </p:txBody>
      </p:sp>
    </p:spTree>
  </p:cSld>
  <p:clrMapOvr>
    <a:masterClrMapping/>
  </p:clrMapOvr>
  <p:transition spd="slow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6375" y="1628775"/>
            <a:ext cx="6591300" cy="4537075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endParaRPr lang="th-TH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Font typeface="Wingdings 3" panose="05040102010807070707" pitchFamily="18" charset="2"/>
              <a:buNone/>
              <a:defRPr/>
            </a:pPr>
            <a:endParaRPr lang="th-TH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33144167"/>
              </p:ext>
            </p:extLst>
          </p:nvPr>
        </p:nvGraphicFramePr>
        <p:xfrm>
          <a:off x="539552" y="1412776"/>
          <a:ext cx="8352928" cy="5240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สี่เหลี่ยมผืนผ้า 5"/>
          <p:cNvSpPr/>
          <p:nvPr/>
        </p:nvSpPr>
        <p:spPr>
          <a:xfrm>
            <a:off x="3124200" y="372482"/>
            <a:ext cx="2895600" cy="618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uLnTx/>
                <a:uFillTx/>
                <a:latin typeface="EucrosiaUPC" panose="02020603050405020304" pitchFamily="18" charset="-34"/>
                <a:cs typeface="EucrosiaUPC" panose="02020603050405020304" pitchFamily="18" charset="-34"/>
              </a:rPr>
              <a:t>คณะกรรมการ</a:t>
            </a:r>
          </a:p>
          <a:p>
            <a:pPr lvl="0" algn="ctr">
              <a:lnSpc>
                <a:spcPts val="2000"/>
              </a:lnSpc>
            </a:pPr>
            <a:r>
              <a:rPr lang="th-TH" sz="2000" b="1" dirty="0">
                <a:solidFill>
                  <a:srgbClr val="C00000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(มาตรา 20 – มาตรา 45)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  <a:latin typeface="EucrosiaUPC" panose="02020603050405020304" pitchFamily="18" charset="-34"/>
              <a:cs typeface="Eucrosi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66293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/>
          <a:lstStyle/>
          <a:p>
            <a:pPr algn="ctr" eaLnBrk="1" hangingPunct="1">
              <a:lnSpc>
                <a:spcPts val="3500"/>
              </a:lnSpc>
            </a:pPr>
            <a:r>
              <a:rPr lang="th-TH" altLang="th-TH" sz="4000" b="1" dirty="0">
                <a:cs typeface="EucrosiaUPC" panose="02020603050405020304" pitchFamily="18" charset="-34"/>
              </a:rPr>
              <a:t>องค์กรสนับสนุนดูแลการจัดซื้อจัดจ้างและการบริหารพัสดุภาครัฐ</a:t>
            </a:r>
            <a:endParaRPr lang="th-TH" altLang="th-TH" sz="4000" dirty="0">
              <a:cs typeface="EucrosiaUPC" panose="02020603050405020304" pitchFamily="18" charset="-34"/>
            </a:endParaRPr>
          </a:p>
        </p:txBody>
      </p:sp>
      <p:sp>
        <p:nvSpPr>
          <p:cNvPr id="2560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90500" y="1463675"/>
            <a:ext cx="8763000" cy="525780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spcBef>
                <a:spcPts val="600"/>
              </a:spcBef>
              <a:buNone/>
            </a:pPr>
            <a:r>
              <a:rPr lang="th-TH" altLang="th-TH" sz="2800" b="1" dirty="0">
                <a:solidFill>
                  <a:srgbClr val="800000"/>
                </a:solidFill>
                <a:cs typeface="EucrosiaUPC" panose="02020603050405020304" pitchFamily="18" charset="-34"/>
              </a:rPr>
              <a:t>กำหนดให้กรมบัญชีกลาง</a:t>
            </a:r>
            <a:r>
              <a:rPr lang="th-TH" altLang="th-TH" sz="2400" b="1" dirty="0">
                <a:cs typeface="EucrosiaUPC" panose="02020603050405020304" pitchFamily="18" charset="-34"/>
              </a:rPr>
              <a:t> มีอำนาจหน้าที่ ดังนี้</a:t>
            </a:r>
          </a:p>
          <a:p>
            <a:pPr marL="806450" lvl="1" indent="-449263" eaLnBrk="1" hangingPunct="1">
              <a:spcBef>
                <a:spcPct val="0"/>
              </a:spcBef>
              <a:buNone/>
            </a:pPr>
            <a:r>
              <a:rPr lang="th-TH" altLang="th-TH" b="1" dirty="0">
                <a:cs typeface="EucrosiaUPC" panose="02020603050405020304" pitchFamily="18" charset="-34"/>
              </a:rPr>
              <a:t>(1) ดูแลและพัฒนาระบบการจัดซื้อจัดจ้างภาครัฐผ่านระบบอิเล็กทรอนิกส์และการประกาศ</a:t>
            </a:r>
            <a:br>
              <a:rPr lang="th-TH" altLang="th-TH" b="1" dirty="0">
                <a:cs typeface="EucrosiaUPC" panose="02020603050405020304" pitchFamily="18" charset="-34"/>
              </a:rPr>
            </a:br>
            <a:r>
              <a:rPr lang="th-TH" altLang="th-TH" b="1" dirty="0">
                <a:cs typeface="EucrosiaUPC" panose="02020603050405020304" pitchFamily="18" charset="-34"/>
              </a:rPr>
              <a:t>เผยแพร่ข้อมูลเกี่ยวกับการจัดซื้อจัดจ้างในระบบเครือข่ายสารสนเทศ</a:t>
            </a:r>
          </a:p>
          <a:p>
            <a:pPr marL="987425" lvl="1" indent="-630238"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th-TH" altLang="th-TH" b="1" dirty="0">
                <a:cs typeface="EucrosiaUPC" panose="02020603050405020304" pitchFamily="18" charset="-34"/>
              </a:rPr>
              <a:t>(2) จัดทำฐานข้อมูลราคาอ้างอิงของพัสดุ </a:t>
            </a:r>
          </a:p>
          <a:p>
            <a:pPr marL="806450" lvl="1" indent="-449263" eaLnBrk="1" hangingPunct="1">
              <a:spcBef>
                <a:spcPct val="0"/>
              </a:spcBef>
              <a:buNone/>
            </a:pPr>
            <a:r>
              <a:rPr lang="th-TH" altLang="th-TH" b="1" dirty="0">
                <a:cs typeface="EucrosiaUPC" panose="02020603050405020304" pitchFamily="18" charset="-34"/>
              </a:rPr>
              <a:t>(3) รวบรวม วิเคราะห์ และประเมินผลการปฏิบัติงานตามพระราชบัญญัตินี้ และจัดทำรายงานเกี่ยวกับปัญหาและอุปสรรคในการดำเนินการพร้อมข้อเสนอแนะ  เพื่อพัฒนาและปรับปรุงประสิทธิภาพการจัดซื้อจัดจ้างและการบริหารพัสดุภาครัฐ     เสนอคณะกรรมการนโยบายอย่างน้อยปีละหนึ่งครั้ง</a:t>
            </a:r>
          </a:p>
          <a:p>
            <a:pPr marL="806450" lvl="1" indent="-449263" eaLnBrk="1" hangingPunct="1">
              <a:spcBef>
                <a:spcPct val="0"/>
              </a:spcBef>
              <a:buNone/>
            </a:pPr>
            <a:r>
              <a:rPr lang="th-TH" altLang="th-TH" b="1" dirty="0">
                <a:cs typeface="EucrosiaUPC" panose="02020603050405020304" pitchFamily="18" charset="-34"/>
              </a:rPr>
              <a:t>(4) กำหนดและจัดให้มีหลักสูตรการฝึกอบรมเพื่อส่งเสริมและพัฒนาเจ้าหน้าที่ให้มีความรู้และความเชี่ยวชาญเกี่ยวกับการจัดซื้อจัดจ้างและการบริหารพัสดุภาครัฐตามหลักวิชาชีพ</a:t>
            </a:r>
          </a:p>
          <a:p>
            <a:pPr marL="806450" lvl="1" indent="-449263" eaLnBrk="1" hangingPunct="1">
              <a:spcBef>
                <a:spcPct val="0"/>
              </a:spcBef>
              <a:buNone/>
            </a:pPr>
            <a:r>
              <a:rPr lang="th-TH" altLang="th-TH" b="1" dirty="0">
                <a:cs typeface="EucrosiaUPC" panose="02020603050405020304" pitchFamily="18" charset="-34"/>
              </a:rPr>
              <a:t>(5)  ปฏิบัติหน้าที่เป็นฝ่ายเลขานุการ ของคณะกรรมการ ทั้ง 5 คณะ</a:t>
            </a:r>
          </a:p>
          <a:p>
            <a:pPr marL="806450" lvl="1" indent="-449263" eaLnBrk="1" hangingPunct="1">
              <a:spcBef>
                <a:spcPct val="0"/>
              </a:spcBef>
              <a:buNone/>
            </a:pPr>
            <a:endParaRPr lang="en-US" altLang="th-TH" b="1" dirty="0">
              <a:cs typeface="EucrosiaUPC" panose="02020603050405020304" pitchFamily="18" charset="-34"/>
            </a:endParaRPr>
          </a:p>
          <a:p>
            <a:pPr marL="0" lvl="1" indent="0" algn="ctr" eaLnBrk="1" hangingPunct="1">
              <a:spcBef>
                <a:spcPts val="600"/>
              </a:spcBef>
              <a:buNone/>
            </a:pPr>
            <a:r>
              <a:rPr lang="th-TH" altLang="th-TH" b="1" dirty="0">
                <a:solidFill>
                  <a:srgbClr val="FF0000"/>
                </a:solidFill>
                <a:cs typeface="EucrosiaUPC" panose="02020603050405020304" pitchFamily="18" charset="-34"/>
              </a:rPr>
              <a:t>(มาตรา 46-มาตรา 50)</a:t>
            </a:r>
            <a:endParaRPr lang="en-US" altLang="th-TH" b="1" dirty="0">
              <a:solidFill>
                <a:srgbClr val="FF0000"/>
              </a:solidFill>
              <a:cs typeface="EucrosiaUPC" panose="02020603050405020304" pitchFamily="18" charset="-34"/>
            </a:endParaRPr>
          </a:p>
          <a:p>
            <a:pPr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endParaRPr lang="th-TH" altLang="th-TH" sz="2400" b="1" dirty="0">
              <a:cs typeface="EucrosiaUPC" panose="02020603050405020304" pitchFamily="18" charset="-34"/>
            </a:endParaRPr>
          </a:p>
          <a:p>
            <a:pPr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th-TH" altLang="th-TH" sz="2400" b="1" dirty="0">
                <a:cs typeface="EucrosiaUPC" panose="02020603050405020304" pitchFamily="18" charset="-34"/>
              </a:rPr>
              <a:t>	</a:t>
            </a:r>
            <a:endParaRPr lang="en-US" altLang="th-TH" sz="2400" b="1" dirty="0">
              <a:cs typeface="EucrosiaUPC" panose="02020603050405020304" pitchFamily="18" charset="-34"/>
            </a:endParaRPr>
          </a:p>
          <a:p>
            <a:pPr eaLnBrk="1" hangingPunct="1">
              <a:spcBef>
                <a:spcPct val="0"/>
              </a:spcBef>
            </a:pPr>
            <a:r>
              <a:rPr lang="th-TH" altLang="th-TH" sz="2400" b="1" dirty="0">
                <a:cs typeface="EucrosiaUPC" panose="02020603050405020304" pitchFamily="18" charset="-34"/>
              </a:rPr>
              <a:t>							</a:t>
            </a:r>
          </a:p>
        </p:txBody>
      </p:sp>
    </p:spTree>
  </p:cSld>
  <p:clrMapOvr>
    <a:masterClrMapping/>
  </p:clrMapOvr>
  <p:transition spd="slow"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295265" y="279205"/>
            <a:ext cx="6614037" cy="1143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000"/>
              </a:lnSpc>
            </a:pPr>
            <a:r>
              <a:rPr lang="th-TH" sz="3600" b="1" dirty="0">
                <a:solidFill>
                  <a:schemeClr val="tx2">
                    <a:lumMod val="75000"/>
                  </a:schemeClr>
                </a:solidFill>
                <a:cs typeface="EucrosiaUPC" panose="02020603050405020304" pitchFamily="18" charset="-34"/>
              </a:rPr>
              <a:t>การส่งเสริมและพัฒนา</a:t>
            </a:r>
          </a:p>
          <a:p>
            <a:pPr algn="ctr">
              <a:lnSpc>
                <a:spcPts val="4000"/>
              </a:lnSpc>
            </a:pPr>
            <a:r>
              <a:rPr lang="th-TH" sz="3600" b="1" dirty="0">
                <a:solidFill>
                  <a:schemeClr val="tx2">
                    <a:lumMod val="75000"/>
                  </a:schemeClr>
                </a:solidFill>
                <a:cs typeface="EucrosiaUPC" panose="02020603050405020304" pitchFamily="18" charset="-34"/>
              </a:rPr>
              <a:t>เจ้าหน้าที่ปฏิบัติงานด้านการพัสดุ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52400" y="1317486"/>
            <a:ext cx="8839200" cy="5235714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r>
              <a:rPr lang="th-TH" b="1" dirty="0">
                <a:solidFill>
                  <a:srgbClr val="663300"/>
                </a:solidFill>
                <a:cs typeface="EucrosiaUPC" panose="02020603050405020304" pitchFamily="18" charset="-34"/>
              </a:rPr>
              <a:t>มาตรา 49     </a:t>
            </a:r>
            <a:r>
              <a:rPr lang="th-TH" b="1" dirty="0">
                <a:solidFill>
                  <a:srgbClr val="0000CC"/>
                </a:solidFill>
                <a:cs typeface="EucrosiaUPC" panose="02020603050405020304" pitchFamily="18" charset="-34"/>
              </a:rPr>
              <a:t> </a:t>
            </a:r>
            <a:r>
              <a:rPr lang="th-TH" sz="2000" b="1" dirty="0">
                <a:solidFill>
                  <a:srgbClr val="0000CC"/>
                </a:solidFill>
                <a:cs typeface="EucrosiaUPC" panose="02020603050405020304" pitchFamily="18" charset="-34"/>
              </a:rPr>
              <a:t>  ให้กรมบัญชีกลางมีหน้าที่ในการกำหนดและจัดให้มีหลักสูตรการฝึกอบรมเพื่อส่งเสริมและพัฒนาเจ้าหน้าที่ให้มีความรู้และความเชี่ยวชาญเกี่ยวกับการจัดซื้อจัดจ้างและการบริหารพัสดุภาครัฐตามหลักวิชาชีพ   และตามพระราชบัญญัตินี้  ทั้งนี้ กรมบัญชีกลางจะดำเนินการเองหรือจะดำเนินการร่วมกับหน่วยงานอื่นหรือเอกชนที่เกี่ยวข้องก็ได้</a:t>
            </a:r>
          </a:p>
          <a:p>
            <a:r>
              <a:rPr lang="th-TH" sz="2000" b="1" dirty="0">
                <a:solidFill>
                  <a:srgbClr val="0000CC"/>
                </a:solidFill>
                <a:cs typeface="EucrosiaUPC" panose="02020603050405020304" pitchFamily="18" charset="-34"/>
              </a:rPr>
              <a:t>	ให้เจ้าหน้าที่ซึ่งผ่านการฝึกอบรมตามวรรคหนึ่ง   และได้รับแต่งตั้งให้ดำรงตำแหน่งที่ปฏิบัติงานเกี่ยวกับการจัดซื้อจัดจ้างหรือการบริหารพัสดุมีสิทธิได้รับเงินเพิ่มหรือเงินอื่นทำนองเดียวกัน ดังต่อไปนี้</a:t>
            </a:r>
          </a:p>
          <a:p>
            <a:r>
              <a:rPr lang="th-TH" sz="2000" b="1" dirty="0">
                <a:solidFill>
                  <a:srgbClr val="0000CC"/>
                </a:solidFill>
                <a:cs typeface="EucrosiaUPC" panose="02020603050405020304" pitchFamily="18" charset="-34"/>
              </a:rPr>
              <a:t>	(1) ในกรณีที่เป็นข้าราชการพลเรือน ให้เจ้าหน้าที่ซึ่งได้รับแต่งตั้งให้ดำรงตำแหน่งที่ปฏิบัติงานเกี่ยวกับการจัดซื้อจัดจ้างหรือการบริหารพัสดุเป็นตำแหน่งที่มีเหตุพิเศษตามกฎหมายว่าด้วยระเบียบข้าราชการพลเรือน   และในการกำหนดให้ได้รับเงินเพิ่มสำหรับตำแหน่งที่มีเหตุพิเศษให้คำนึงถึงภาระหน้าที่และคุณภาพของงาน     โดยเปรียบเทียบกับผู้ปฏิบัติงานอื่นที่ได้รับเงินเพิ่มสำหรับตำแหน่งที่มีเหตุพิเศษด้วย  ทั้งนี้ ให้เป็นไปตามระเบียบที่รัฐมนตรีกำหนด</a:t>
            </a:r>
          </a:p>
          <a:p>
            <a:r>
              <a:rPr lang="th-TH" sz="2000" b="1" dirty="0">
                <a:solidFill>
                  <a:srgbClr val="0000CC"/>
                </a:solidFill>
                <a:cs typeface="EucrosiaUPC" panose="02020603050405020304" pitchFamily="18" charset="-34"/>
              </a:rPr>
              <a:t>	(2) ในกรณีที่ไม่เป็นข้าราชการพลเรือน   ให้เจ้าหน้าที่ซึ่งได้รับแต่งตั้งให้ดำรงตำแหน่งที่ปฏิบัติงานเกี่ยวกับการจัดซื้อจัดจ้างหรือการบริหารพัสดุเป็นตำแหน่งที่มีเหตุพิเศษตามกฎหมายเกี่ยวกับการบริหารงานบุคคลของหน่วยงานของรัฐที่เจ้าหน้าที่นั้นสังกัดอยู่ และมีสิทธิได้รับเงินเพิ่มสำหรับตำแหน่งที่มีเหตุพิเศษตามกฎหมายว่าด้วยการนั้น หรือเป็นตำแหน่งที่มีสิทธิได้รับเงินอื่นทำนองเดียวกันตามกฎหมายเกี่ยวกับการบริหารงานบุคคลของหน่วยงานของรัฐ ที่เจ้าหน้าที่นั้นสังกัดอยู่ แล้วแต่กรณี  ทั้งนี้ ในการกำหนดให้ได้รับเงินเพิ่มสำหรับตำแหน่งที่มีเหตุพิเศษหรือเงินอื่นทำนองเดียวกันให้เปรียบเทียบกับเงินเพิ่มสำหรับตำแหน่งที่มีเหตุพิเศษหรือเงินอื่นทำนองเดียวกันของหน่วยงานของรัฐประเภทเดียวกัน</a:t>
            </a:r>
          </a:p>
        </p:txBody>
      </p:sp>
    </p:spTree>
    <p:extLst>
      <p:ext uri="{BB962C8B-B14F-4D97-AF65-F5344CB8AC3E}">
        <p14:creationId xmlns:p14="http://schemas.microsoft.com/office/powerpoint/2010/main" val="1203401362"/>
      </p:ext>
    </p:extLst>
  </p:cSld>
  <p:clrMapOvr>
    <a:masterClrMapping/>
  </p:clrMapOvr>
  <p:transition spd="slow"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34925" y="283488"/>
            <a:ext cx="9109075" cy="715963"/>
          </a:xfrm>
        </p:spPr>
        <p:txBody>
          <a:bodyPr/>
          <a:lstStyle/>
          <a:p>
            <a:pPr algn="ctr">
              <a:defRPr/>
            </a:pPr>
            <a:r>
              <a:rPr lang="th-TH" altLang="ko-KR" sz="4000" b="1" dirty="0">
                <a:ea typeface="Gulim" panose="020B0600000101010101" pitchFamily="34" charset="-127"/>
                <a:cs typeface="EucrosiaUPC" panose="02020603050405020304" pitchFamily="18" charset="-34"/>
              </a:rPr>
              <a:t>การจัดทำและประกาศแผนการจัดซื้อจัดจ้าง</a:t>
            </a:r>
            <a:endParaRPr lang="en-US" altLang="ko-KR" sz="4000" b="1" dirty="0">
              <a:ea typeface="Gulim" panose="020B0600000101010101" pitchFamily="34" charset="-127"/>
              <a:cs typeface="EucrosiaUPC" panose="02020603050405020304" pitchFamily="18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190500" y="1197888"/>
            <a:ext cx="8763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rgbClr val="663300"/>
                </a:solidFill>
                <a:cs typeface="EucrosiaUPC" panose="02020603050405020304" pitchFamily="18" charset="-34"/>
              </a:rPr>
              <a:t>มาตรา 11 </a:t>
            </a:r>
            <a:r>
              <a:rPr lang="th-TH" sz="2400" b="1" dirty="0">
                <a:solidFill>
                  <a:srgbClr val="002060"/>
                </a:solidFill>
                <a:cs typeface="EucrosiaUPC" panose="02020603050405020304" pitchFamily="18" charset="-34"/>
              </a:rPr>
              <a:t> ให้หน่วยงานของรัฐจัดทำแผนการจัดซื้อจัดจ้างประจำปี และประกาศเผยแพร่ในระบบเครือข่ายสารสนเทศของกรมบัญชีกลางและของหน่วยงานของรัฐตามวิธีการที่กรมบัญชีกลางกำหนด และให้ปิดประกาศโดยเปิดเผย ณ สถานที่ปิดประกาศของหน่วยงานของรัฐนั้น  </a:t>
            </a:r>
            <a:r>
              <a:rPr lang="th-TH" sz="2600" b="1" dirty="0">
                <a:solidFill>
                  <a:srgbClr val="663300"/>
                </a:solidFill>
                <a:cs typeface="EucrosiaUPC" panose="02020603050405020304" pitchFamily="18" charset="-34"/>
              </a:rPr>
              <a:t>เว้นแต่</a:t>
            </a:r>
          </a:p>
          <a:p>
            <a:r>
              <a:rPr lang="th-TH" sz="2400" b="1" dirty="0">
                <a:solidFill>
                  <a:srgbClr val="002060"/>
                </a:solidFill>
                <a:cs typeface="EucrosiaUPC" panose="02020603050405020304" pitchFamily="18" charset="-34"/>
              </a:rPr>
              <a:t>	(1) กรณีที่มีความจำเป็นเร่งด่วนหรือเป็นพัสดุที่ใช้ในราชการลับ    ทั้งนี้  ตามมาตรา 56 (1) (ค) หรือ (ฉ) </a:t>
            </a:r>
          </a:p>
          <a:p>
            <a:r>
              <a:rPr lang="th-TH" sz="2400" b="1" dirty="0">
                <a:solidFill>
                  <a:srgbClr val="002060"/>
                </a:solidFill>
                <a:cs typeface="EucrosiaUPC" panose="02020603050405020304" pitchFamily="18" charset="-34"/>
              </a:rPr>
              <a:t>	(2) กรณีที่มีวงเงินในการจัดซื้อจัดจ้างตามที่กำหนดในกฎกระทรวง    หรือมีความจำเป็น</a:t>
            </a:r>
          </a:p>
          <a:p>
            <a:r>
              <a:rPr lang="th-TH" sz="2400" b="1" dirty="0">
                <a:solidFill>
                  <a:srgbClr val="002060"/>
                </a:solidFill>
                <a:cs typeface="EucrosiaUPC" panose="02020603050405020304" pitchFamily="18" charset="-34"/>
              </a:rPr>
              <a:t>ต้องใช้พัสดุโดยฉุกเฉินหรือเป็นพัสดุที่จะขายทอดตลาด     ทั้งนี้ ตามมาตรา 56 (2) (ข) (ง) หรือ (ฉ) </a:t>
            </a:r>
          </a:p>
          <a:p>
            <a:r>
              <a:rPr lang="th-TH" sz="2400" b="1" dirty="0">
                <a:solidFill>
                  <a:srgbClr val="002060"/>
                </a:solidFill>
                <a:cs typeface="EucrosiaUPC" panose="02020603050405020304" pitchFamily="18" charset="-34"/>
              </a:rPr>
              <a:t>	(3) กรณีที่เป็นงานจ้างที่ปรึกษาที่มีวงเงินค่าจ้างตามที่กำหนดในกฎกระทรวง     หรือที่มี ความจำเป็นเร่งด่วนหรือที่เกี่ยวกับความมั่นคงของชาติ  ทั้งนี้ ตามมาตรา 70 (3) (ข) หรือ (ฉ)</a:t>
            </a:r>
          </a:p>
          <a:p>
            <a:r>
              <a:rPr lang="th-TH" sz="2400" b="1" dirty="0">
                <a:solidFill>
                  <a:srgbClr val="002060"/>
                </a:solidFill>
                <a:cs typeface="EucrosiaUPC" panose="02020603050405020304" pitchFamily="18" charset="-34"/>
              </a:rPr>
              <a:t>	(4) กรณีที่เป็นงานจ้างออกแบบหรือควบคุมงานก่อสร้างที่มีความจำเป็นเร่งด่วน  หรือที่เกี่ยวกับความมั่นคงของชาติตามมาตรา 82 (3)</a:t>
            </a:r>
          </a:p>
          <a:p>
            <a:r>
              <a:rPr lang="th-TH" sz="2400" b="1" dirty="0">
                <a:solidFill>
                  <a:srgbClr val="002060"/>
                </a:solidFill>
                <a:cs typeface="EucrosiaUPC" panose="02020603050405020304" pitchFamily="18" charset="-34"/>
              </a:rPr>
              <a:t>	หลักเกณฑ์ วิธีการ และรายละเอียดการจัดทำแผนการจัดซื้อจัดจ้างตามวรรคหนึ่ง    และการเปลี่ยนแปลงแผน ให้เป็นไปตามระเบียบที่รัฐมนตรีกำหนด</a:t>
            </a:r>
          </a:p>
        </p:txBody>
      </p:sp>
    </p:spTree>
  </p:cSld>
  <p:clrMapOvr>
    <a:masterClrMapping/>
  </p:clrMapOvr>
  <p:transition spd="slow"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762001" y="1828800"/>
            <a:ext cx="7924799" cy="4648200"/>
          </a:xfrm>
        </p:spPr>
        <p:txBody>
          <a:bodyPr>
            <a:noAutofit/>
          </a:bodyPr>
          <a:lstStyle/>
          <a:p>
            <a:pPr marL="357188" indent="-357188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th-TH" altLang="th-TH" sz="3000" b="1" dirty="0">
                <a:solidFill>
                  <a:srgbClr val="333399"/>
                </a:solidFill>
                <a:cs typeface="EucrosiaUPC" panose="02020603050405020304" pitchFamily="18" charset="-34"/>
              </a:rPr>
              <a:t>ให้คณะกรรมการราคากลางกำหนดหลักเกณฑ์ และขึ้นทะเบียนผู้ประกอบการก่อสร้าง </a:t>
            </a:r>
          </a:p>
          <a:p>
            <a:pPr marL="357188" indent="-357188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th-TH" altLang="th-TH" sz="3000" b="1" dirty="0">
                <a:solidFill>
                  <a:srgbClr val="333399"/>
                </a:solidFill>
                <a:cs typeface="EucrosiaUPC" panose="02020603050405020304" pitchFamily="18" charset="-34"/>
              </a:rPr>
              <a:t>สำหรับการขึ้นทะเบียนผู้ประกอบการพัสดุอื่น  ให้เป็นไปตามที่คณะกรรมการราคากลางเห็นสมควร</a:t>
            </a:r>
          </a:p>
          <a:p>
            <a:pPr marL="357188" indent="-357188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th-TH" altLang="th-TH" sz="3000" b="1" dirty="0">
                <a:solidFill>
                  <a:srgbClr val="333399"/>
                </a:solidFill>
                <a:cs typeface="EucrosiaUPC" panose="02020603050405020304" pitchFamily="18" charset="-34"/>
              </a:rPr>
              <a:t>ให้กรมบัญชีกลางประกาศรายชื่อผู้ประกอบการที่ขึ้นทะเบียนไว้</a:t>
            </a:r>
            <a:br>
              <a:rPr lang="th-TH" altLang="th-TH" sz="3000" b="1" dirty="0">
                <a:solidFill>
                  <a:srgbClr val="333399"/>
                </a:solidFill>
                <a:cs typeface="EucrosiaUPC" panose="02020603050405020304" pitchFamily="18" charset="-34"/>
              </a:rPr>
            </a:br>
            <a:r>
              <a:rPr lang="th-TH" altLang="th-TH" sz="3000" b="1" dirty="0">
                <a:solidFill>
                  <a:srgbClr val="333399"/>
                </a:solidFill>
                <a:cs typeface="EucrosiaUPC" panose="02020603050405020304" pitchFamily="18" charset="-34"/>
              </a:rPr>
              <a:t>แล้วในระบบเครือข่ายสารสนเทศ</a:t>
            </a:r>
          </a:p>
          <a:p>
            <a:pPr marL="357188" indent="-357188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th-TH" altLang="th-TH" sz="3000" b="1" dirty="0">
                <a:solidFill>
                  <a:srgbClr val="333399"/>
                </a:solidFill>
                <a:cs typeface="EucrosiaUPC" panose="02020603050405020304" pitchFamily="18" charset="-34"/>
              </a:rPr>
              <a:t>ในกรณีที่กรมบัญชีกลางได้ขึ้นทะเบียนผู้ประกอบการใดไว้แล้ว หน่วยงานของรัฐไม่ต้องจัดให้มีการขึ้นทะเบียนอีก</a:t>
            </a: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1447800" y="446782"/>
            <a:ext cx="63063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44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uLnTx/>
                <a:uFillTx/>
                <a:latin typeface="Calibri" panose="020F0502020204030204" pitchFamily="34" charset="0"/>
                <a:cs typeface="EucrosiaUPC" panose="02020603050405020304" pitchFamily="18" charset="-34"/>
              </a:rPr>
              <a:t>การขึ้นทะเบียนผู้ประกอบการ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EucrosiaUPC" panose="02020603050405020304" pitchFamily="18" charset="-34"/>
              </a:rPr>
              <a:t>(มาตรา 51 – มาตรา 53)</a:t>
            </a:r>
          </a:p>
        </p:txBody>
      </p:sp>
    </p:spTree>
    <p:extLst>
      <p:ext uri="{BB962C8B-B14F-4D97-AF65-F5344CB8AC3E}">
        <p14:creationId xmlns:p14="http://schemas.microsoft.com/office/powerpoint/2010/main" val="1021243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>
            <a:off x="1418828" y="228600"/>
            <a:ext cx="63063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44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uLnTx/>
                <a:uFillTx/>
                <a:latin typeface="Calibri" panose="020F0502020204030204" pitchFamily="34" charset="0"/>
                <a:cs typeface="EucrosiaUPC" panose="02020603050405020304" pitchFamily="18" charset="-34"/>
              </a:rPr>
              <a:t>การจัดซื้อขัดจ้าง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th-TH" sz="2000" b="1" dirty="0">
                <a:ln/>
                <a:solidFill>
                  <a:srgbClr val="FF0000"/>
                </a:solidFill>
                <a:cs typeface="EucrosiaUPC" panose="02020603050405020304" pitchFamily="18" charset="-34"/>
              </a:rPr>
              <a:t>(มาตรา 54-มาตรา 68)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cs typeface="EucrosiaUPC" panose="02020603050405020304" pitchFamily="18" charset="-34"/>
            </a:endParaRPr>
          </a:p>
        </p:txBody>
      </p:sp>
      <p:sp>
        <p:nvSpPr>
          <p:cNvPr id="7" name="Rectangle 5"/>
          <p:cNvSpPr/>
          <p:nvPr/>
        </p:nvSpPr>
        <p:spPr>
          <a:xfrm>
            <a:off x="800100" y="1923618"/>
            <a:ext cx="7543799" cy="438582"/>
          </a:xfrm>
          <a:prstGeom prst="rect">
            <a:avLst/>
          </a:prstGeom>
          <a:noFill/>
        </p:spPr>
        <p:txBody>
          <a:bodyPr wrap="square" anchor="ctr" anchorCtr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/>
                <a:solidFill>
                  <a:schemeClr val="accent1">
                    <a:lumMod val="50000"/>
                  </a:schemeClr>
                </a:solidFill>
                <a:uLnTx/>
                <a:uFillTx/>
                <a:cs typeface="EucrosiaUPC" panose="02020603050405020304" pitchFamily="18" charset="-34"/>
              </a:rPr>
              <a:t>วิธีการจัดซื้อจัดจ้าง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233766" y="2462748"/>
            <a:ext cx="875783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dirty="0">
                <a:solidFill>
                  <a:srgbClr val="333399"/>
                </a:solidFill>
                <a:cs typeface="EucrosiaUPC" panose="02020603050405020304" pitchFamily="18" charset="-34"/>
              </a:rPr>
              <a:t>มาตรา 55   การจัดซื้อจัดจ้างพัสดุอาจกระทำได้โดยวิธี  ดังต่อไปนี้</a:t>
            </a:r>
          </a:p>
          <a:p>
            <a:r>
              <a:rPr lang="th-TH" sz="2400" b="1" dirty="0">
                <a:solidFill>
                  <a:srgbClr val="333399"/>
                </a:solidFill>
                <a:cs typeface="EucrosiaUPC" panose="02020603050405020304" pitchFamily="18" charset="-34"/>
              </a:rPr>
              <a:t>	(1) </a:t>
            </a:r>
            <a:r>
              <a:rPr lang="th-TH" sz="2400" b="1" dirty="0">
                <a:solidFill>
                  <a:srgbClr val="663300"/>
                </a:solidFill>
                <a:cs typeface="EucrosiaUPC" panose="02020603050405020304" pitchFamily="18" charset="-34"/>
              </a:rPr>
              <a:t>วิธีประกาศเชิญชวนทั่วไป</a:t>
            </a:r>
            <a:r>
              <a:rPr lang="th-TH" sz="2400" b="1" dirty="0">
                <a:solidFill>
                  <a:srgbClr val="333399"/>
                </a:solidFill>
                <a:cs typeface="EucrosiaUPC" panose="02020603050405020304" pitchFamily="18" charset="-34"/>
              </a:rPr>
              <a:t> ได้แก่ การที่หน่วยงานของรัฐเชิญชวนผู้ประกอบการทั่วไปที่มีคุณสมบัติตรงตามเงื่อนไขที่หน่วยงานของรัฐกำหนดให้เข้ายื่นข้อเสนอ</a:t>
            </a:r>
          </a:p>
          <a:p>
            <a:r>
              <a:rPr lang="th-TH" sz="2400" b="1" dirty="0">
                <a:solidFill>
                  <a:srgbClr val="333399"/>
                </a:solidFill>
                <a:cs typeface="EucrosiaUPC" panose="02020603050405020304" pitchFamily="18" charset="-34"/>
              </a:rPr>
              <a:t>	(2) </a:t>
            </a:r>
            <a:r>
              <a:rPr lang="th-TH" sz="2400" b="1" dirty="0">
                <a:solidFill>
                  <a:srgbClr val="663300"/>
                </a:solidFill>
                <a:cs typeface="EucrosiaUPC" panose="02020603050405020304" pitchFamily="18" charset="-34"/>
              </a:rPr>
              <a:t>วิธีคัดเลือก</a:t>
            </a:r>
            <a:r>
              <a:rPr lang="th-TH" sz="2400" b="1" dirty="0">
                <a:solidFill>
                  <a:srgbClr val="333399"/>
                </a:solidFill>
                <a:cs typeface="EucrosiaUPC" panose="02020603050405020304" pitchFamily="18" charset="-34"/>
              </a:rPr>
              <a:t> ได้แก่ การที่หน่วยงานของรัฐเชิญชวนเฉพาะผู้ประกอบการที่มีคุณสมบัติตรงตามเงื่อนไขที่หน่วยงานของรัฐกำหนดซึ่งต้องไม่น้อยกว่าสามรายให้เข้ายื่นข้อเสนอ    เว้นแต่ในงานนั้นมีผู้ประกอบการที่มีคุณสมบัติตรงตามที่กำหนดน้อยกว่าสามราย</a:t>
            </a:r>
          </a:p>
          <a:p>
            <a:r>
              <a:rPr lang="th-TH" sz="2400" b="1" dirty="0">
                <a:solidFill>
                  <a:srgbClr val="333399"/>
                </a:solidFill>
                <a:cs typeface="EucrosiaUPC" panose="02020603050405020304" pitchFamily="18" charset="-34"/>
              </a:rPr>
              <a:t>	(3) </a:t>
            </a:r>
            <a:r>
              <a:rPr lang="th-TH" sz="2400" b="1" dirty="0">
                <a:solidFill>
                  <a:srgbClr val="663300"/>
                </a:solidFill>
                <a:cs typeface="EucrosiaUPC" panose="02020603050405020304" pitchFamily="18" charset="-34"/>
              </a:rPr>
              <a:t>วิธีเฉพาะเจาะจง</a:t>
            </a:r>
            <a:r>
              <a:rPr lang="th-TH" sz="2400" b="1" dirty="0">
                <a:solidFill>
                  <a:srgbClr val="333399"/>
                </a:solidFill>
                <a:cs typeface="EucrosiaUPC" panose="02020603050405020304" pitchFamily="18" charset="-34"/>
              </a:rPr>
              <a:t> ได้แก่ การที่หน่วยงานของรัฐเชิญชวนผู้ประกอบการที่มีคุณสมบัติตรงตามเงื่อนไขที่หน่วยงานของรัฐกำหนดรายใดรายหนึ่งให้เข้ายื่นข้อเสนอ      หรือให้เข้ามาเจรจาต่อรองราคารวมทั้งการจัดซื้อจัดจ้างพัสดุกับผู้ประกอบการโดยตรงในวงเงินเล็กน้อย  ตามที่กำหนดในกฎกระทรวงที่ออกตามความในมาตรา 96 วรรคสอง</a:t>
            </a:r>
          </a:p>
        </p:txBody>
      </p:sp>
    </p:spTree>
    <p:extLst>
      <p:ext uri="{BB962C8B-B14F-4D97-AF65-F5344CB8AC3E}">
        <p14:creationId xmlns:p14="http://schemas.microsoft.com/office/powerpoint/2010/main" val="1835469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38201" y="152400"/>
            <a:ext cx="75437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/>
                <a:solidFill>
                  <a:schemeClr val="tx2">
                    <a:lumMod val="50000"/>
                  </a:schemeClr>
                </a:solidFill>
                <a:uLnTx/>
                <a:uFillTx/>
                <a:cs typeface="EucrosiaUPC" panose="02020603050405020304" pitchFamily="18" charset="-34"/>
              </a:rPr>
              <a:t>วิธีการจัดซื้อจัดจ้าง</a:t>
            </a:r>
            <a:endParaRPr kumimoji="0" lang="en-US" sz="2400" b="1" i="0" u="none" strike="noStrike" kern="1200" cap="none" spc="0" normalizeH="0" baseline="0" noProof="0" dirty="0">
              <a:ln/>
              <a:solidFill>
                <a:srgbClr val="FF0000"/>
              </a:solidFill>
              <a:uLnTx/>
              <a:uFillTx/>
              <a:cs typeface="EucrosiaUPC" panose="02020603050405020304" pitchFamily="18" charset="-34"/>
            </a:endParaRPr>
          </a:p>
        </p:txBody>
      </p:sp>
      <p:sp>
        <p:nvSpPr>
          <p:cNvPr id="10" name="แผนผังลําดับงาน: กระบวนการสำรอง 9"/>
          <p:cNvSpPr/>
          <p:nvPr/>
        </p:nvSpPr>
        <p:spPr>
          <a:xfrm>
            <a:off x="778582" y="990600"/>
            <a:ext cx="3433378" cy="653654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cs typeface="EucrosiaUPC" panose="02020603050405020304" pitchFamily="18" charset="-34"/>
              </a:rPr>
              <a:t>พ.ร.บ.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cs typeface="EucrosiaUPC" panose="02020603050405020304" pitchFamily="18" charset="-34"/>
            </a:endParaRPr>
          </a:p>
        </p:txBody>
      </p:sp>
      <p:sp>
        <p:nvSpPr>
          <p:cNvPr id="11" name="Rounded Rectangle 3"/>
          <p:cNvSpPr/>
          <p:nvPr/>
        </p:nvSpPr>
        <p:spPr bwMode="auto">
          <a:xfrm>
            <a:off x="847484" y="1763821"/>
            <a:ext cx="3433379" cy="330891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EucrosiaUPC" panose="02020603050405020304" pitchFamily="18" charset="-34"/>
              </a:rPr>
              <a:t>1. วิธีประกาศเชิญชวนทั่วไป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EucrosiaUPC" panose="02020603050405020304" pitchFamily="18" charset="-34"/>
              </a:rPr>
              <a:t>2. วิธีคัดเลือก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EucrosiaUPC" panose="02020603050405020304" pitchFamily="18" charset="-34"/>
              </a:rPr>
              <a:t>3. วิธีเฉพาะเจาะจง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EucrosiaUPC" panose="02020603050405020304" pitchFamily="18" charset="-34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EucrosiaUPC" panose="02020603050405020304" pitchFamily="18" charset="-34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EucrosiaUPC" panose="02020603050405020304" pitchFamily="18" charset="-34"/>
              </a:rPr>
              <a:t>(มาตรา 55)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EucrosiaUPC" panose="02020603050405020304" pitchFamily="18" charset="-34"/>
            </a:endParaRPr>
          </a:p>
        </p:txBody>
      </p:sp>
      <p:sp>
        <p:nvSpPr>
          <p:cNvPr id="12" name="แผนผังลําดับงาน: กระบวนการสำรอง 11"/>
          <p:cNvSpPr/>
          <p:nvPr/>
        </p:nvSpPr>
        <p:spPr>
          <a:xfrm>
            <a:off x="4860031" y="1022970"/>
            <a:ext cx="3686220" cy="576063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cs typeface="EucrosiaUPC" panose="02020603050405020304" pitchFamily="18" charset="-34"/>
              </a:rPr>
              <a:t>ระเบียบฯ พ.ศ. 2535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cs typeface="EucrosiaUPC" panose="02020603050405020304" pitchFamily="18" charset="-34"/>
            </a:endParaRPr>
          </a:p>
        </p:txBody>
      </p:sp>
      <p:sp>
        <p:nvSpPr>
          <p:cNvPr id="13" name="แผนผังลําดับงาน: กระบวนการสำรอง 12"/>
          <p:cNvSpPr/>
          <p:nvPr/>
        </p:nvSpPr>
        <p:spPr>
          <a:xfrm>
            <a:off x="4833661" y="4456339"/>
            <a:ext cx="3706807" cy="576064"/>
          </a:xfrm>
          <a:prstGeom prst="flowChartAlternateProcess">
            <a:avLst/>
          </a:prstGeom>
          <a:solidFill>
            <a:srgbClr val="00CC99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cs typeface="EucrosiaUPC" panose="02020603050405020304" pitchFamily="18" charset="-34"/>
              </a:rPr>
              <a:t>ระเบียบฯ พ.ศ. 2549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cs typeface="EucrosiaUPC" panose="02020603050405020304" pitchFamily="18" charset="-34"/>
            </a:endParaRPr>
          </a:p>
        </p:txBody>
      </p:sp>
      <p:sp>
        <p:nvSpPr>
          <p:cNvPr id="14" name="Rounded Rectangle 4"/>
          <p:cNvSpPr>
            <a:spLocks noChangeArrowheads="1"/>
          </p:cNvSpPr>
          <p:nvPr/>
        </p:nvSpPr>
        <p:spPr bwMode="auto">
          <a:xfrm>
            <a:off x="4854252" y="1763821"/>
            <a:ext cx="3686219" cy="2451984"/>
          </a:xfrm>
          <a:prstGeom prst="roundRect">
            <a:avLst>
              <a:gd name="adj" fmla="val 15868"/>
            </a:avLst>
          </a:prstGeom>
          <a:solidFill>
            <a:schemeClr val="accent5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EucrosiaUPC" panose="02020603050405020304" pitchFamily="18" charset="-34"/>
              </a:rPr>
              <a:t>     1. วิธีตกลงราคา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EucrosiaUPC" panose="02020603050405020304" pitchFamily="18" charset="-34"/>
              </a:rPr>
              <a:t>     2. วิธีสอบราคา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EucrosiaUPC" panose="02020603050405020304" pitchFamily="18" charset="-34"/>
              </a:rPr>
              <a:t>     3. วิธีประกวดราคา       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EucrosiaUPC" panose="02020603050405020304" pitchFamily="18" charset="-34"/>
              </a:rPr>
              <a:t>     </a:t>
            </a: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EucrosiaUPC" panose="02020603050405020304" pitchFamily="18" charset="-34"/>
              </a:rPr>
              <a:t>4. วิธีพิเศษ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EucrosiaUPC" panose="02020603050405020304" pitchFamily="18" charset="-34"/>
              </a:rPr>
              <a:t>     5. วิธีกรณีพิเศษ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EucrosiaUPC" panose="02020603050405020304" pitchFamily="18" charset="-34"/>
              </a:rPr>
              <a:t>(ข้อ 18)</a:t>
            </a:r>
          </a:p>
        </p:txBody>
      </p:sp>
      <p:sp>
        <p:nvSpPr>
          <p:cNvPr id="15" name="Rounded Rectangle 9"/>
          <p:cNvSpPr>
            <a:spLocks noChangeArrowheads="1"/>
          </p:cNvSpPr>
          <p:nvPr/>
        </p:nvSpPr>
        <p:spPr bwMode="auto">
          <a:xfrm>
            <a:off x="4860031" y="5032403"/>
            <a:ext cx="3706807" cy="603559"/>
          </a:xfrm>
          <a:prstGeom prst="roundRect">
            <a:avLst>
              <a:gd name="adj" fmla="val 16667"/>
            </a:avLst>
          </a:prstGeom>
          <a:solidFill>
            <a:srgbClr val="00CC99"/>
          </a:solidFill>
          <a:ln w="9525" algn="ctr">
            <a:noFill/>
            <a:round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EucrosiaUPC" panose="02020603050405020304" pitchFamily="18" charset="-34"/>
              </a:rPr>
              <a:t>วิธีประมูลด้วยระบบอิเล็กทรอนิกส์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3563938" y="2486968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348038" y="2144068"/>
            <a:ext cx="1944687" cy="747713"/>
          </a:xfrm>
          <a:prstGeom prst="straightConnector1">
            <a:avLst/>
          </a:prstGeom>
          <a:ln w="25400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652713" y="2891781"/>
            <a:ext cx="2665412" cy="49371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652713" y="2906068"/>
            <a:ext cx="2690812" cy="86677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65" name="Straight Arrow Connector 36864"/>
          <p:cNvCxnSpPr>
            <a:cxnSpLocks/>
          </p:cNvCxnSpPr>
          <p:nvPr/>
        </p:nvCxnSpPr>
        <p:spPr>
          <a:xfrm flipV="1">
            <a:off x="2652713" y="2123431"/>
            <a:ext cx="2690812" cy="78263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67" name="Straight Arrow Connector 36866"/>
          <p:cNvCxnSpPr/>
          <p:nvPr/>
        </p:nvCxnSpPr>
        <p:spPr>
          <a:xfrm>
            <a:off x="3348038" y="2128193"/>
            <a:ext cx="1944687" cy="320675"/>
          </a:xfrm>
          <a:prstGeom prst="straightConnector1">
            <a:avLst/>
          </a:prstGeom>
          <a:ln w="25400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70" name="Straight Arrow Connector 36869"/>
          <p:cNvCxnSpPr>
            <a:cxnSpLocks/>
          </p:cNvCxnSpPr>
          <p:nvPr/>
        </p:nvCxnSpPr>
        <p:spPr>
          <a:xfrm>
            <a:off x="2286000" y="2613656"/>
            <a:ext cx="3006725" cy="665475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9"/>
          <p:cNvSpPr>
            <a:spLocks noChangeArrowheads="1"/>
          </p:cNvSpPr>
          <p:nvPr/>
        </p:nvSpPr>
        <p:spPr bwMode="auto">
          <a:xfrm>
            <a:off x="4833662" y="5754844"/>
            <a:ext cx="3706807" cy="950756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525" algn="ctr">
            <a:noFill/>
            <a:round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EucrosiaUPC" panose="02020603050405020304" pitchFamily="18" charset="-34"/>
              </a:rPr>
              <a:t>แนวทางการปฏิบัติในการจัดหาพัสดุด้วยวิธี </a:t>
            </a:r>
            <a:r>
              <a:rPr kumimoji="0" lang="en-US" alt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EucrosiaUPC" panose="02020603050405020304" pitchFamily="18" charset="-34"/>
              </a:rPr>
              <a:t>e-market /e-bidding</a:t>
            </a:r>
            <a:endParaRPr kumimoji="0" lang="th-TH" altLang="th-TH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EucrosiaUPC" panose="02020603050405020304" pitchFamily="18" charset="-34"/>
            </a:endParaRPr>
          </a:p>
        </p:txBody>
      </p:sp>
      <p:cxnSp>
        <p:nvCxnSpPr>
          <p:cNvPr id="18" name="Straight Arrow Connector 24"/>
          <p:cNvCxnSpPr>
            <a:cxnSpLocks/>
          </p:cNvCxnSpPr>
          <p:nvPr/>
        </p:nvCxnSpPr>
        <p:spPr>
          <a:xfrm>
            <a:off x="3500438" y="2217093"/>
            <a:ext cx="1574934" cy="3117089"/>
          </a:xfrm>
          <a:prstGeom prst="straightConnector1">
            <a:avLst/>
          </a:prstGeom>
          <a:ln w="25400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24"/>
          <p:cNvCxnSpPr>
            <a:cxnSpLocks/>
          </p:cNvCxnSpPr>
          <p:nvPr/>
        </p:nvCxnSpPr>
        <p:spPr>
          <a:xfrm>
            <a:off x="3439369" y="2157880"/>
            <a:ext cx="1536819" cy="4072342"/>
          </a:xfrm>
          <a:prstGeom prst="straightConnector1">
            <a:avLst/>
          </a:prstGeom>
          <a:ln w="25400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1060658"/>
      </p:ext>
    </p:extLst>
  </p:cSld>
  <p:clrMapOvr>
    <a:masterClrMapping/>
  </p:clrMapOvr>
  <p:transition spd="slow">
    <p:wedg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203943"/>
            <a:ext cx="3886200" cy="724338"/>
          </a:xfrm>
        </p:spPr>
        <p:txBody>
          <a:bodyPr/>
          <a:lstStyle/>
          <a:p>
            <a:pPr algn="ctr"/>
            <a:r>
              <a:rPr lang="th-TH" altLang="ko-KR" sz="4400" b="1" dirty="0">
                <a:ea typeface="Gulim" pitchFamily="34" charset="-127"/>
                <a:cs typeface="EucrosiaUPC" panose="02020603050405020304" pitchFamily="18" charset="-34"/>
              </a:rPr>
              <a:t>การจัดซื้อจัดจ้าง</a:t>
            </a:r>
            <a:endParaRPr lang="en-US" altLang="ko-KR" sz="4400" b="1" dirty="0">
              <a:ea typeface="Gulim" pitchFamily="34" charset="-127"/>
              <a:cs typeface="EucrosiaUPC" panose="02020603050405020304" pitchFamily="18" charset="-34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531814660"/>
              </p:ext>
            </p:extLst>
          </p:nvPr>
        </p:nvGraphicFramePr>
        <p:xfrm>
          <a:off x="683568" y="1052736"/>
          <a:ext cx="7632848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0724" name="กล่องข้อความ 4"/>
          <p:cNvSpPr txBox="1">
            <a:spLocks noChangeArrowheads="1"/>
          </p:cNvSpPr>
          <p:nvPr/>
        </p:nvSpPr>
        <p:spPr bwMode="auto">
          <a:xfrm>
            <a:off x="5940425" y="1484313"/>
            <a:ext cx="21605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th-TH" sz="2000" b="1" dirty="0">
                <a:latin typeface="CordiaUPC" panose="020B0304020202020204" pitchFamily="34" charset="-34"/>
                <a:cs typeface="EucrosiaUPC" panose="02020603050405020304" pitchFamily="18" charset="-34"/>
              </a:rPr>
              <a:t>เชิญชวนให้ผู้ประกอบการทั่วไป ที่มีคุณสมบัติตรง      ตามเงื่อนไขที่กำหนด</a:t>
            </a:r>
            <a:br>
              <a:rPr lang="th-TH" altLang="th-TH" sz="2000" b="1" dirty="0">
                <a:latin typeface="CordiaUPC" panose="020B0304020202020204" pitchFamily="34" charset="-34"/>
                <a:cs typeface="EucrosiaUPC" panose="02020603050405020304" pitchFamily="18" charset="-34"/>
              </a:rPr>
            </a:br>
            <a:r>
              <a:rPr lang="th-TH" altLang="th-TH" sz="2000" b="1" dirty="0">
                <a:latin typeface="CordiaUPC" panose="020B0304020202020204" pitchFamily="34" charset="-34"/>
                <a:cs typeface="EucrosiaUPC" panose="02020603050405020304" pitchFamily="18" charset="-34"/>
              </a:rPr>
              <a:t>เข้ายื่นข้อเสนอ</a:t>
            </a:r>
          </a:p>
        </p:txBody>
      </p:sp>
      <p:sp>
        <p:nvSpPr>
          <p:cNvPr id="9" name="กล่องข้อความ 9"/>
          <p:cNvSpPr txBox="1">
            <a:spLocks noChangeArrowheads="1"/>
          </p:cNvSpPr>
          <p:nvPr/>
        </p:nvSpPr>
        <p:spPr bwMode="auto">
          <a:xfrm>
            <a:off x="9525" y="2924175"/>
            <a:ext cx="3024188" cy="16319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th-TH" altLang="th-TH" sz="2000" b="1" dirty="0">
                <a:solidFill>
                  <a:srgbClr val="333399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เชิญชวนเฉพาะผู้ประกอบการที่มีคุณสมบัติตรงตามที่กำหนดซึ่งต้อง  ไม่น้อยกว่า 3 ราย ให้เข้ายื่นข้อเสนอ</a:t>
            </a:r>
            <a:r>
              <a:rPr lang="th-TH" altLang="th-TH" sz="2000" b="1" dirty="0">
                <a:solidFill>
                  <a:srgbClr val="800000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 </a:t>
            </a:r>
            <a:r>
              <a:rPr lang="th-TH" altLang="th-TH" sz="2000" b="1" u="sng" dirty="0">
                <a:solidFill>
                  <a:srgbClr val="800000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เว้นแต่</a:t>
            </a:r>
            <a:r>
              <a:rPr lang="th-TH" altLang="th-TH" sz="2000" b="1" dirty="0">
                <a:solidFill>
                  <a:srgbClr val="333399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 มีผู้ประกอบการที่มีคุณสมบัติตรงตามกำหนดน้อยกว่า 3 ราย</a:t>
            </a:r>
          </a:p>
        </p:txBody>
      </p:sp>
      <p:sp>
        <p:nvSpPr>
          <p:cNvPr id="10" name="กล่องข้อความ 10"/>
          <p:cNvSpPr txBox="1">
            <a:spLocks noChangeArrowheads="1"/>
          </p:cNvSpPr>
          <p:nvPr/>
        </p:nvSpPr>
        <p:spPr bwMode="auto">
          <a:xfrm>
            <a:off x="5940425" y="4556125"/>
            <a:ext cx="2411413" cy="2246769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th-TH" altLang="th-TH" sz="2000" b="1" dirty="0">
                <a:solidFill>
                  <a:srgbClr val="003300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หน่วยงานภาครัฐเชิญชวนผู้ประกอบการที่มีคุณสมบัติตรงตามที่กำหนดรายใด</a:t>
            </a:r>
            <a:br>
              <a:rPr lang="th-TH" altLang="th-TH" sz="2000" b="1" dirty="0">
                <a:solidFill>
                  <a:srgbClr val="003300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</a:br>
            <a:r>
              <a:rPr lang="th-TH" altLang="th-TH" sz="2000" b="1" dirty="0">
                <a:solidFill>
                  <a:srgbClr val="003300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รายหนึ่งให้เข้ายื่นข้อเสนอ</a:t>
            </a:r>
            <a:br>
              <a:rPr lang="th-TH" altLang="th-TH" sz="2000" b="1" dirty="0">
                <a:solidFill>
                  <a:srgbClr val="003300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</a:br>
            <a:r>
              <a:rPr lang="th-TH" altLang="th-TH" sz="2000" b="1" dirty="0">
                <a:solidFill>
                  <a:srgbClr val="003300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หรือให้เข้ามาเจรจาต่อรองราคากับหน่วยงานของรัฐโดยตรง</a:t>
            </a:r>
          </a:p>
        </p:txBody>
      </p:sp>
      <p:pic>
        <p:nvPicPr>
          <p:cNvPr id="30727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5078413"/>
            <a:ext cx="2262188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200400"/>
            <a:ext cx="93345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edg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628900" y="381000"/>
            <a:ext cx="3886200" cy="724338"/>
          </a:xfrm>
        </p:spPr>
        <p:txBody>
          <a:bodyPr/>
          <a:lstStyle/>
          <a:p>
            <a:pPr algn="ctr"/>
            <a:r>
              <a:rPr lang="th-TH" altLang="ko-KR" sz="4400" b="1" dirty="0">
                <a:ea typeface="Gulim" pitchFamily="34" charset="-127"/>
                <a:cs typeface="EucrosiaUPC" panose="02020603050405020304" pitchFamily="18" charset="-34"/>
              </a:rPr>
              <a:t>การจัดซื้อจัดจ้าง</a:t>
            </a:r>
            <a:endParaRPr lang="en-US" altLang="ko-KR" sz="4400" b="1" dirty="0">
              <a:ea typeface="Gulim" pitchFamily="34" charset="-127"/>
              <a:cs typeface="EucrosiaUPC" panose="02020603050405020304" pitchFamily="18" charset="-34"/>
            </a:endParaRPr>
          </a:p>
        </p:txBody>
      </p:sp>
      <p:graphicFrame>
        <p:nvGraphicFramePr>
          <p:cNvPr id="6" name="ตัวยึดเนื้อหา 5"/>
          <p:cNvGraphicFramePr>
            <a:graphicFrameLocks noGrp="1"/>
          </p:cNvGraphicFramePr>
          <p:nvPr>
            <p:ph idx="1"/>
          </p:nvPr>
        </p:nvGraphicFramePr>
        <p:xfrm>
          <a:off x="1500166" y="1428736"/>
          <a:ext cx="7138987" cy="4983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wedg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สี่เหลี่ยมผืนผ้ามุมมน 4"/>
          <p:cNvSpPr/>
          <p:nvPr/>
        </p:nvSpPr>
        <p:spPr>
          <a:xfrm>
            <a:off x="3071813" y="3013224"/>
            <a:ext cx="2765425" cy="1022350"/>
          </a:xfrm>
          <a:prstGeom prst="roundRec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th-TH" sz="3200" b="1" dirty="0">
                <a:solidFill>
                  <a:srgbClr val="FFFF00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วิธีคัดเลือก</a:t>
            </a:r>
          </a:p>
        </p:txBody>
      </p:sp>
      <p:sp>
        <p:nvSpPr>
          <p:cNvPr id="34820" name="สี่เหลี่ยมผืนผ้า 5"/>
          <p:cNvSpPr>
            <a:spLocks noChangeArrowheads="1"/>
          </p:cNvSpPr>
          <p:nvPr/>
        </p:nvSpPr>
        <p:spPr bwMode="auto">
          <a:xfrm>
            <a:off x="655638" y="1447800"/>
            <a:ext cx="2508250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th-TH" altLang="th-TH" sz="2000" b="1" dirty="0">
                <a:solidFill>
                  <a:srgbClr val="000066"/>
                </a:solidFill>
                <a:latin typeface="CordiaUPC" panose="020B0304020202020204" pitchFamily="34" charset="-34"/>
                <a:ea typeface="Times New Roman" panose="02020603050405020304" pitchFamily="18" charset="0"/>
                <a:cs typeface="EucrosiaUPC" panose="02020603050405020304" pitchFamily="18" charset="-34"/>
              </a:rPr>
              <a:t>1. ใช้วิธีประกาศเชิญชวนทั่วไปแล้ว ไม่มีผู้ยื่นข้อเสนอ หรือข้อเสนอไม่ได้รับการคัดเลือก</a:t>
            </a:r>
          </a:p>
        </p:txBody>
      </p:sp>
      <p:sp>
        <p:nvSpPr>
          <p:cNvPr id="34821" name="สี่เหลี่ยมผืนผ้า 7"/>
          <p:cNvSpPr>
            <a:spLocks noChangeArrowheads="1"/>
          </p:cNvSpPr>
          <p:nvPr/>
        </p:nvSpPr>
        <p:spPr bwMode="auto">
          <a:xfrm>
            <a:off x="3582591" y="1524001"/>
            <a:ext cx="5180409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th-TH" altLang="th-TH" sz="1800" b="1" dirty="0">
                <a:solidFill>
                  <a:srgbClr val="000066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2. พัสดุที่มีคุณลักษณะเฉพาะเป็นพิเศษหรือซับซ้อน หรือต้องผลิต ก่อสร้าง หรือให้บริการโดยผู้ประกอบการที่มีฝีมือโดยเฉพาะ หรือมีความชำนาญ</a:t>
            </a:r>
            <a:br>
              <a:rPr lang="th-TH" altLang="th-TH" sz="1800" b="1" dirty="0">
                <a:solidFill>
                  <a:srgbClr val="000066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</a:br>
            <a:r>
              <a:rPr lang="th-TH" altLang="th-TH" sz="1800" b="1" dirty="0">
                <a:solidFill>
                  <a:srgbClr val="000066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เป็นพิเศษ หรือมีทักษะสูง และผู้ประกอบการมีจำนวนจำกัด</a:t>
            </a:r>
          </a:p>
        </p:txBody>
      </p:sp>
      <p:sp>
        <p:nvSpPr>
          <p:cNvPr id="34822" name="สี่เหลี่ยมผืนผ้า 10"/>
          <p:cNvSpPr>
            <a:spLocks noChangeArrowheads="1"/>
          </p:cNvSpPr>
          <p:nvPr/>
        </p:nvSpPr>
        <p:spPr bwMode="auto">
          <a:xfrm>
            <a:off x="6350000" y="2922737"/>
            <a:ext cx="2413000" cy="13239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th-TH" altLang="th-TH" sz="2000" b="1" dirty="0">
                <a:solidFill>
                  <a:srgbClr val="000066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4. ลักษณะของการใช้งาน 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th-TH" altLang="th-TH" sz="2000" b="1" dirty="0">
                <a:solidFill>
                  <a:srgbClr val="000066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หรือมีข้อจำกัดทางเทคนิค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th-TH" altLang="th-TH" sz="2000" b="1" dirty="0">
                <a:solidFill>
                  <a:srgbClr val="000066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ที่จำเป็นต้องระบุยี่ห้อ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th-TH" altLang="th-TH" sz="2000" b="1" dirty="0">
                <a:solidFill>
                  <a:srgbClr val="000066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เป็นการเฉพาะ</a:t>
            </a:r>
            <a:endParaRPr lang="en-US" altLang="th-TH" sz="2000" b="1" dirty="0">
              <a:solidFill>
                <a:srgbClr val="000066"/>
              </a:solidFill>
              <a:latin typeface="CordiaUPC" panose="020B0304020202020204" pitchFamily="34" charset="-34"/>
              <a:cs typeface="EucrosiaUPC" panose="02020603050405020304" pitchFamily="18" charset="-34"/>
            </a:endParaRPr>
          </a:p>
        </p:txBody>
      </p:sp>
      <p:sp>
        <p:nvSpPr>
          <p:cNvPr id="34823" name="สี่เหลี่ยมผืนผ้า 11"/>
          <p:cNvSpPr>
            <a:spLocks noChangeArrowheads="1"/>
          </p:cNvSpPr>
          <p:nvPr/>
        </p:nvSpPr>
        <p:spPr bwMode="auto">
          <a:xfrm>
            <a:off x="571472" y="3143248"/>
            <a:ext cx="2160588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th-TH" altLang="th-TH" sz="2000" b="1" dirty="0">
                <a:solidFill>
                  <a:srgbClr val="000066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3. </a:t>
            </a:r>
            <a:r>
              <a:rPr lang="th-TH" altLang="th-TH" sz="2000" b="1" dirty="0">
                <a:solidFill>
                  <a:srgbClr val="000066"/>
                </a:solidFill>
                <a:latin typeface="CordiaUPC" panose="020B0304020202020204" pitchFamily="34" charset="-34"/>
                <a:ea typeface="Times New Roman" panose="02020603050405020304" pitchFamily="18" charset="0"/>
                <a:cs typeface="EucrosiaUPC" panose="02020603050405020304" pitchFamily="18" charset="-34"/>
              </a:rPr>
              <a:t>มีความจำเป็นเร่งด่วน อันเนื่องมาจากเกิดเหตุการณ์ที่ไม่อาจคาดหมายได้ </a:t>
            </a:r>
            <a:endParaRPr lang="en-US" altLang="th-TH" sz="2000" b="1" dirty="0">
              <a:solidFill>
                <a:srgbClr val="000066"/>
              </a:solidFill>
              <a:latin typeface="CordiaUPC" panose="020B0304020202020204" pitchFamily="34" charset="-34"/>
              <a:ea typeface="Times New Roman" panose="02020603050405020304" pitchFamily="18" charset="0"/>
              <a:cs typeface="EucrosiaUPC" panose="02020603050405020304" pitchFamily="18" charset="-34"/>
            </a:endParaRPr>
          </a:p>
        </p:txBody>
      </p:sp>
      <p:sp>
        <p:nvSpPr>
          <p:cNvPr id="34824" name="สี่เหลี่ยมผืนผ้า 12"/>
          <p:cNvSpPr>
            <a:spLocks noChangeArrowheads="1"/>
          </p:cNvSpPr>
          <p:nvPr/>
        </p:nvSpPr>
        <p:spPr bwMode="auto">
          <a:xfrm>
            <a:off x="571472" y="4953000"/>
            <a:ext cx="2622550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th-TH" altLang="th-TH" sz="2000" b="1" dirty="0">
                <a:solidFill>
                  <a:srgbClr val="000066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5. ต้องซื้อโดยตรงจากต่างประเทศ หรือดำเนินการโดยผ่านองค์การระหว่างประเทศ</a:t>
            </a:r>
            <a:endParaRPr lang="en-US" altLang="th-TH" sz="2000" b="1" dirty="0">
              <a:solidFill>
                <a:srgbClr val="000066"/>
              </a:solidFill>
              <a:latin typeface="CordiaUPC" panose="020B0304020202020204" pitchFamily="34" charset="-34"/>
              <a:ea typeface="Times New Roman" panose="02020603050405020304" pitchFamily="18" charset="0"/>
              <a:cs typeface="EucrosiaUPC" panose="02020603050405020304" pitchFamily="18" charset="-34"/>
            </a:endParaRPr>
          </a:p>
        </p:txBody>
      </p:sp>
      <p:sp>
        <p:nvSpPr>
          <p:cNvPr id="34825" name="สี่เหลี่ยมผืนผ้า 13"/>
          <p:cNvSpPr>
            <a:spLocks noChangeArrowheads="1"/>
          </p:cNvSpPr>
          <p:nvPr/>
        </p:nvSpPr>
        <p:spPr bwMode="auto">
          <a:xfrm>
            <a:off x="3352800" y="4572000"/>
            <a:ext cx="2049293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th-TH" altLang="th-TH" sz="2000" b="1" dirty="0">
                <a:solidFill>
                  <a:srgbClr val="000066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6. ใช้ในราชการลับ หรือเป็นงานที่ต้องปกปิดเป็นความลับของทางราชการ หรือเกี่ยวกับความมั่นคงของประเทศ </a:t>
            </a:r>
            <a:endParaRPr lang="en-US" altLang="th-TH" sz="2000" b="1" dirty="0">
              <a:solidFill>
                <a:srgbClr val="000066"/>
              </a:solidFill>
              <a:latin typeface="CordiaUPC" panose="020B0304020202020204" pitchFamily="34" charset="-34"/>
              <a:ea typeface="Times New Roman" panose="02020603050405020304" pitchFamily="18" charset="0"/>
              <a:cs typeface="EucrosiaUPC" panose="02020603050405020304" pitchFamily="18" charset="-34"/>
            </a:endParaRPr>
          </a:p>
        </p:txBody>
      </p:sp>
      <p:sp>
        <p:nvSpPr>
          <p:cNvPr id="34826" name="สี่เหลี่ยมผืนผ้า 14"/>
          <p:cNvSpPr>
            <a:spLocks noChangeArrowheads="1"/>
          </p:cNvSpPr>
          <p:nvPr/>
        </p:nvSpPr>
        <p:spPr bwMode="auto">
          <a:xfrm>
            <a:off x="5943600" y="4495800"/>
            <a:ext cx="2757478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th-TH" altLang="th-TH" sz="2000" b="1" dirty="0">
                <a:solidFill>
                  <a:srgbClr val="000066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7. งานจ้างซ่อมพัสดุที่จำเป็นถอดตรวจให้ทราบความชำรุดเสียหายเสียก่อน จึงจะประมาณค่าซ่อมได้</a:t>
            </a:r>
            <a:endParaRPr lang="en-US" altLang="th-TH" sz="2000" b="1" dirty="0">
              <a:solidFill>
                <a:srgbClr val="000066"/>
              </a:solidFill>
              <a:latin typeface="CordiaUPC" panose="020B0304020202020204" pitchFamily="34" charset="-34"/>
              <a:cs typeface="EucrosiaUPC" panose="02020603050405020304" pitchFamily="18" charset="-34"/>
            </a:endParaRPr>
          </a:p>
        </p:txBody>
      </p:sp>
      <p:cxnSp>
        <p:nvCxnSpPr>
          <p:cNvPr id="30" name="ตัวเชื่อมต่อโค้ง 61"/>
          <p:cNvCxnSpPr/>
          <p:nvPr/>
        </p:nvCxnSpPr>
        <p:spPr>
          <a:xfrm rot="5400000" flipH="1" flipV="1">
            <a:off x="4802982" y="2472531"/>
            <a:ext cx="565150" cy="496887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ตัวเชื่อมต่อโค้ง 65"/>
          <p:cNvCxnSpPr/>
          <p:nvPr/>
        </p:nvCxnSpPr>
        <p:spPr>
          <a:xfrm rot="16200000" flipH="1">
            <a:off x="5786438" y="3929062"/>
            <a:ext cx="571500" cy="428625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ตัวเชื่อมต่อโค้ง 67"/>
          <p:cNvCxnSpPr/>
          <p:nvPr/>
        </p:nvCxnSpPr>
        <p:spPr>
          <a:xfrm rot="16200000" flipH="1">
            <a:off x="3940969" y="4136231"/>
            <a:ext cx="609600" cy="261938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4" name="ตัวเชื่อมต่อโค้ง 69"/>
          <p:cNvCxnSpPr/>
          <p:nvPr/>
        </p:nvCxnSpPr>
        <p:spPr>
          <a:xfrm rot="10800000" flipV="1">
            <a:off x="2732088" y="3524250"/>
            <a:ext cx="339725" cy="127000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5" name="ตัวเชื่อมต่อโค้ง 71"/>
          <p:cNvCxnSpPr/>
          <p:nvPr/>
        </p:nvCxnSpPr>
        <p:spPr>
          <a:xfrm rot="10800000" flipV="1">
            <a:off x="2133600" y="4038600"/>
            <a:ext cx="1066800" cy="877888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ตัวเชื่อมต่อโค้ง 61"/>
          <p:cNvCxnSpPr/>
          <p:nvPr/>
        </p:nvCxnSpPr>
        <p:spPr>
          <a:xfrm rot="10800000">
            <a:off x="2971800" y="2514600"/>
            <a:ext cx="533400" cy="457200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ตัวเชื่อมต่อโค้ง 61"/>
          <p:cNvCxnSpPr/>
          <p:nvPr/>
        </p:nvCxnSpPr>
        <p:spPr>
          <a:xfrm flipV="1">
            <a:off x="5837238" y="3276600"/>
            <a:ext cx="557212" cy="247650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ตัวเชื่อมต่อโค้ง 65"/>
          <p:cNvCxnSpPr/>
          <p:nvPr/>
        </p:nvCxnSpPr>
        <p:spPr>
          <a:xfrm rot="16200000" flipH="1">
            <a:off x="4822032" y="4607718"/>
            <a:ext cx="1714500" cy="500063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929313" y="5715000"/>
            <a:ext cx="2757487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000066"/>
                </a:solidFill>
                <a:latin typeface="CordiaUPC" pitchFamily="34" charset="-34"/>
                <a:cs typeface="EucrosiaUPC" panose="02020603050405020304" pitchFamily="18" charset="-34"/>
              </a:rPr>
              <a:t> 8</a:t>
            </a:r>
            <a:r>
              <a:rPr lang="en-US" sz="2000" b="1" dirty="0">
                <a:solidFill>
                  <a:srgbClr val="000066"/>
                </a:solidFill>
                <a:cs typeface="EucrosiaUPC" panose="02020603050405020304" pitchFamily="18" charset="-34"/>
              </a:rPr>
              <a:t>.</a:t>
            </a:r>
            <a:r>
              <a:rPr lang="th-TH" sz="2000" b="1" dirty="0">
                <a:solidFill>
                  <a:srgbClr val="000066"/>
                </a:solidFill>
                <a:cs typeface="EucrosiaUPC" panose="02020603050405020304" pitchFamily="18" charset="-34"/>
              </a:rPr>
              <a:t> </a:t>
            </a:r>
            <a:r>
              <a:rPr lang="th-TH" sz="2000" b="1" dirty="0">
                <a:solidFill>
                  <a:srgbClr val="000066"/>
                </a:solidFill>
                <a:latin typeface="CordiaUPC" pitchFamily="34" charset="-34"/>
                <a:cs typeface="EucrosiaUPC" panose="02020603050405020304" pitchFamily="18" charset="-34"/>
              </a:rPr>
              <a:t>กรณีอื่นที่กำหนดในกฎกระทรวง</a:t>
            </a:r>
          </a:p>
        </p:txBody>
      </p:sp>
      <p:sp>
        <p:nvSpPr>
          <p:cNvPr id="25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342462"/>
            <a:ext cx="3886200" cy="724338"/>
          </a:xfrm>
        </p:spPr>
        <p:txBody>
          <a:bodyPr/>
          <a:lstStyle/>
          <a:p>
            <a:pPr algn="ctr"/>
            <a:r>
              <a:rPr lang="th-TH" altLang="ko-KR" sz="4400" b="1" dirty="0">
                <a:ea typeface="Gulim" pitchFamily="34" charset="-127"/>
                <a:cs typeface="EucrosiaUPC" panose="02020603050405020304" pitchFamily="18" charset="-34"/>
              </a:rPr>
              <a:t>การจัดซื้อจัดจ้าง</a:t>
            </a:r>
            <a:endParaRPr lang="en-US" altLang="ko-KR" sz="4400" b="1" dirty="0">
              <a:ea typeface="Gulim" pitchFamily="34" charset="-127"/>
              <a:cs typeface="EucrosiaUPC" panose="02020603050405020304" pitchFamily="18" charset="-34"/>
            </a:endParaRPr>
          </a:p>
        </p:txBody>
      </p:sp>
    </p:spTree>
  </p:cSld>
  <p:clrMapOvr>
    <a:masterClrMapping/>
  </p:clrMapOvr>
  <p:transition spd="slow">
    <p:wedg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สี่เหลี่ยมผืนผ้ามุมมน 4"/>
          <p:cNvSpPr/>
          <p:nvPr/>
        </p:nvSpPr>
        <p:spPr>
          <a:xfrm>
            <a:off x="3571868" y="2928934"/>
            <a:ext cx="2578100" cy="1000133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47ABE3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th-TH" sz="3600" b="1" dirty="0">
                <a:latin typeface="CordiaUPC" panose="020B0304020202020204" pitchFamily="34" charset="-34"/>
                <a:cs typeface="EucrosiaUPC" panose="02020603050405020304" pitchFamily="18" charset="-34"/>
              </a:rPr>
              <a:t>วิธีเฉพาะเจาะจง</a:t>
            </a:r>
          </a:p>
        </p:txBody>
      </p:sp>
      <p:sp>
        <p:nvSpPr>
          <p:cNvPr id="35844" name="สี่เหลี่ยมผืนผ้า 5"/>
          <p:cNvSpPr>
            <a:spLocks noChangeArrowheads="1"/>
          </p:cNvSpPr>
          <p:nvPr/>
        </p:nvSpPr>
        <p:spPr bwMode="auto">
          <a:xfrm>
            <a:off x="552260" y="1691530"/>
            <a:ext cx="2890585" cy="11387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th-TH" altLang="th-TH" sz="1700" b="1" dirty="0">
                <a:solidFill>
                  <a:schemeClr val="tx1"/>
                </a:solidFill>
                <a:latin typeface="CordiaUPC" panose="020B0304020202020204" pitchFamily="34" charset="-34"/>
                <a:ea typeface="Times New Roman" panose="02020603050405020304" pitchFamily="18" charset="0"/>
                <a:cs typeface="EucrosiaUPC" panose="02020603050405020304" pitchFamily="18" charset="-34"/>
              </a:rPr>
              <a:t>1. ใช้ทั้งวิธีประกาศเชิญชวนทั่วไปและวิธีคัดเลือก หรือใช้วิธีคัดเลือกแล้ว แต่ไม่มีผู้ยื่นข้อเสนอ หรือข้อเสนอไม่ได้รับการคัดเลือก</a:t>
            </a:r>
          </a:p>
        </p:txBody>
      </p:sp>
      <p:sp>
        <p:nvSpPr>
          <p:cNvPr id="35845" name="สี่เหลี่ยมผืนผ้า 7"/>
          <p:cNvSpPr>
            <a:spLocks noChangeArrowheads="1"/>
          </p:cNvSpPr>
          <p:nvPr/>
        </p:nvSpPr>
        <p:spPr bwMode="auto">
          <a:xfrm>
            <a:off x="3786182" y="1357298"/>
            <a:ext cx="4810350" cy="6155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th-TH" altLang="th-TH" sz="1700" b="1" dirty="0">
                <a:solidFill>
                  <a:schemeClr val="tx1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2. การจัดซื้อจัดจ้างพัสดุที่การผลิต จำหน่าย หรือให้บริการทั่วไป และมีวงเงินในการจัดซื้อจัดจ้างครั้งหนึ่งไม่เกินวงเงินตามที่กำหนดในกฎกระทรวง</a:t>
            </a:r>
          </a:p>
        </p:txBody>
      </p:sp>
      <p:sp>
        <p:nvSpPr>
          <p:cNvPr id="48137" name="สี่เหลี่ยมผืนผ้า 10"/>
          <p:cNvSpPr>
            <a:spLocks noChangeArrowheads="1"/>
          </p:cNvSpPr>
          <p:nvPr/>
        </p:nvSpPr>
        <p:spPr bwMode="auto">
          <a:xfrm>
            <a:off x="6643702" y="2214554"/>
            <a:ext cx="1998845" cy="21852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th-TH" altLang="th-TH" sz="1700" b="1" spc="-10" dirty="0">
                <a:solidFill>
                  <a:schemeClr val="tx1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4. มีความจำเป็นต้องใช้พัสดุโดยฉุกเฉินเนื่องจากอุบัติภัยหรือธรรมชาติพิบัติภัยและการจัดซื้อจัดจ้างโดยวิธีประกาศเชิญชวนทั่วไปหรือวิธีคัดเลือกอาจก่อให้เกิดความล่าช้าและอาจทำให้เกิดความเสียหายร้ายแรง </a:t>
            </a:r>
            <a:endParaRPr lang="en-US" altLang="th-TH" sz="1700" b="1" spc="-10" dirty="0">
              <a:solidFill>
                <a:schemeClr val="tx1"/>
              </a:solidFill>
              <a:latin typeface="CordiaUPC" panose="020B0304020202020204" pitchFamily="34" charset="-34"/>
              <a:cs typeface="EucrosiaUPC" panose="02020603050405020304" pitchFamily="18" charset="-34"/>
            </a:endParaRPr>
          </a:p>
        </p:txBody>
      </p:sp>
      <p:sp>
        <p:nvSpPr>
          <p:cNvPr id="48138" name="สี่เหลี่ยมผืนผ้า 11"/>
          <p:cNvSpPr>
            <a:spLocks noChangeArrowheads="1"/>
          </p:cNvSpPr>
          <p:nvPr/>
        </p:nvSpPr>
        <p:spPr bwMode="auto">
          <a:xfrm>
            <a:off x="448082" y="2895600"/>
            <a:ext cx="2592777" cy="14003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th-TH" altLang="th-TH" sz="1700" b="1" spc="-100" dirty="0">
                <a:solidFill>
                  <a:schemeClr val="tx1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3. มีผู้ประกอบการที่มีคุณสมบัติโดยตรงเพียงรายเดียว หรือผู้ประกอบการซึ่งเป็นตัวแทนจำหน่ายหรือตัวแทนผู้ให้บริการโดยชอบด้วยกฎหมายเพียงรายเดียวในประเทศ และไม่มีพัสดุอื่นที่จะใช้ทดแทนได้</a:t>
            </a:r>
            <a:endParaRPr lang="en-US" altLang="th-TH" sz="1700" b="1" spc="-100" dirty="0">
              <a:solidFill>
                <a:schemeClr val="tx1"/>
              </a:solidFill>
              <a:latin typeface="CordiaUPC" panose="020B0304020202020204" pitchFamily="34" charset="-34"/>
              <a:ea typeface="Times New Roman" panose="02020603050405020304" pitchFamily="18" charset="0"/>
              <a:cs typeface="EucrosiaUPC" panose="02020603050405020304" pitchFamily="18" charset="-34"/>
            </a:endParaRPr>
          </a:p>
        </p:txBody>
      </p:sp>
      <p:sp>
        <p:nvSpPr>
          <p:cNvPr id="35848" name="สี่เหลี่ยมผืนผ้า 12"/>
          <p:cNvSpPr>
            <a:spLocks noChangeArrowheads="1"/>
          </p:cNvSpPr>
          <p:nvPr/>
        </p:nvSpPr>
        <p:spPr bwMode="auto">
          <a:xfrm>
            <a:off x="214282" y="4648200"/>
            <a:ext cx="2786082" cy="14003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th-TH" altLang="th-TH" sz="1700" b="1" dirty="0">
                <a:solidFill>
                  <a:schemeClr val="tx1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5. เป็นพัสดุที่เกี่ยวพันกับพัสดุที่ได้จัดซื้อจัดจ้างไว้ก่อนแล้ว และมีความจำเป็นต้องจัดซื้อจัดจ้างเพิ่มเติม โดยมูลค่าของพัสดุที่จัดซื้อจัดจ้างเพิ่มเติมจะต้องไม่สูงกว่าพัสดุที่ได้จัดซื้อจัดจ้างไว้ก่อนแล้ว</a:t>
            </a:r>
            <a:endParaRPr lang="en-US" altLang="th-TH" sz="1700" b="1" dirty="0">
              <a:solidFill>
                <a:schemeClr val="tx1"/>
              </a:solidFill>
              <a:latin typeface="CordiaUPC" panose="020B0304020202020204" pitchFamily="34" charset="-34"/>
              <a:cs typeface="EucrosiaUPC" panose="02020603050405020304" pitchFamily="18" charset="-34"/>
            </a:endParaRPr>
          </a:p>
        </p:txBody>
      </p:sp>
      <p:sp>
        <p:nvSpPr>
          <p:cNvPr id="35849" name="สี่เหลี่ยมผืนผ้า 13"/>
          <p:cNvSpPr>
            <a:spLocks noChangeArrowheads="1"/>
          </p:cNvSpPr>
          <p:nvPr/>
        </p:nvSpPr>
        <p:spPr bwMode="auto">
          <a:xfrm>
            <a:off x="3286116" y="5029200"/>
            <a:ext cx="2571768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th-TH" altLang="th-TH" sz="1600" b="1" dirty="0">
                <a:solidFill>
                  <a:schemeClr val="tx1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6. เป็นพัสดุที่จะขายทอดตลาด โดยหน่วยงานของรัฐ องค์การระหว่างประเทศ หรือหน่วยงานของต่างประเทศ</a:t>
            </a:r>
            <a:endParaRPr lang="en-US" altLang="th-TH" sz="1600" b="1" dirty="0">
              <a:solidFill>
                <a:schemeClr val="tx1"/>
              </a:solidFill>
              <a:latin typeface="CordiaUPC" panose="020B0304020202020204" pitchFamily="34" charset="-34"/>
              <a:cs typeface="EucrosiaUPC" panose="02020603050405020304" pitchFamily="18" charset="-34"/>
            </a:endParaRPr>
          </a:p>
        </p:txBody>
      </p:sp>
      <p:sp>
        <p:nvSpPr>
          <p:cNvPr id="35850" name="สี่เหลี่ยมผืนผ้า 14"/>
          <p:cNvSpPr>
            <a:spLocks noChangeArrowheads="1"/>
          </p:cNvSpPr>
          <p:nvPr/>
        </p:nvSpPr>
        <p:spPr bwMode="auto">
          <a:xfrm>
            <a:off x="6429388" y="4572008"/>
            <a:ext cx="1925468" cy="6155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th-TH" altLang="th-TH" sz="1700" b="1" dirty="0">
                <a:solidFill>
                  <a:schemeClr val="tx1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7. ที่ดินและสิ่งก่อสร้างที่จำเป็นต้องซื้อเฉพาะแห่ง</a:t>
            </a:r>
            <a:endParaRPr lang="en-US" altLang="th-TH" sz="1700" b="1" dirty="0">
              <a:solidFill>
                <a:schemeClr val="tx1"/>
              </a:solidFill>
              <a:latin typeface="CordiaUPC" panose="020B0304020202020204" pitchFamily="34" charset="-34"/>
              <a:cs typeface="EucrosiaUPC" panose="02020603050405020304" pitchFamily="18" charset="-34"/>
            </a:endParaRPr>
          </a:p>
        </p:txBody>
      </p:sp>
      <p:cxnSp>
        <p:nvCxnSpPr>
          <p:cNvPr id="47" name="ตัวเชื่อมต่อโค้ง 63"/>
          <p:cNvCxnSpPr/>
          <p:nvPr/>
        </p:nvCxnSpPr>
        <p:spPr>
          <a:xfrm>
            <a:off x="6143625" y="3143250"/>
            <a:ext cx="527050" cy="365125"/>
          </a:xfrm>
          <a:prstGeom prst="curvedConnector3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8" name="ตัวเชื่อมต่อโค้ง 65"/>
          <p:cNvCxnSpPr/>
          <p:nvPr/>
        </p:nvCxnSpPr>
        <p:spPr>
          <a:xfrm rot="16200000" flipH="1">
            <a:off x="5715000" y="3929063"/>
            <a:ext cx="714375" cy="714375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9" name="ตัวเชื่อมต่อโค้ง 67"/>
          <p:cNvCxnSpPr/>
          <p:nvPr/>
        </p:nvCxnSpPr>
        <p:spPr>
          <a:xfrm rot="5400000">
            <a:off x="3690937" y="4310063"/>
            <a:ext cx="1076325" cy="381000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0" name="ตัวเชื่อมต่อโค้ง 69"/>
          <p:cNvCxnSpPr/>
          <p:nvPr/>
        </p:nvCxnSpPr>
        <p:spPr>
          <a:xfrm rot="10800000" flipV="1">
            <a:off x="3000375" y="3143250"/>
            <a:ext cx="571500" cy="403225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1" name="ตัวเชื่อมต่อโค้ง 71"/>
          <p:cNvCxnSpPr/>
          <p:nvPr/>
        </p:nvCxnSpPr>
        <p:spPr>
          <a:xfrm rot="5400000">
            <a:off x="2893219" y="4036219"/>
            <a:ext cx="1000125" cy="785813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ตัวเชื่อมต่อโค้ง 63"/>
          <p:cNvCxnSpPr/>
          <p:nvPr/>
        </p:nvCxnSpPr>
        <p:spPr>
          <a:xfrm rot="5400000" flipH="1" flipV="1">
            <a:off x="4964906" y="2035969"/>
            <a:ext cx="928688" cy="857250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ตัวเชื่อมต่อโค้ง 69"/>
          <p:cNvCxnSpPr/>
          <p:nvPr/>
        </p:nvCxnSpPr>
        <p:spPr>
          <a:xfrm rot="10800000">
            <a:off x="3429000" y="2214563"/>
            <a:ext cx="785813" cy="642937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ตัวเชื่อมต่อโค้ง 65"/>
          <p:cNvCxnSpPr/>
          <p:nvPr/>
        </p:nvCxnSpPr>
        <p:spPr>
          <a:xfrm rot="16200000" flipH="1">
            <a:off x="5105400" y="4191000"/>
            <a:ext cx="1595438" cy="1138238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2" name="สี่เหลี่ยมผืนผ้า 14"/>
          <p:cNvSpPr>
            <a:spLocks noChangeArrowheads="1"/>
          </p:cNvSpPr>
          <p:nvPr/>
        </p:nvSpPr>
        <p:spPr bwMode="auto">
          <a:xfrm>
            <a:off x="6143636" y="5562600"/>
            <a:ext cx="1928826" cy="6155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th-TH" sz="1700" b="1" dirty="0">
                <a:solidFill>
                  <a:schemeClr val="tx1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8</a:t>
            </a:r>
            <a:r>
              <a:rPr lang="th-TH" altLang="th-TH" sz="1700" b="1" dirty="0">
                <a:solidFill>
                  <a:schemeClr val="tx1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. กรณีอื่นที่กำหนดใน</a:t>
            </a:r>
            <a:br>
              <a:rPr lang="th-TH" altLang="th-TH" sz="1700" b="1" dirty="0">
                <a:solidFill>
                  <a:schemeClr val="tx1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</a:br>
            <a:r>
              <a:rPr lang="th-TH" altLang="th-TH" sz="1700" b="1" dirty="0">
                <a:solidFill>
                  <a:schemeClr val="tx1"/>
                </a:solidFill>
                <a:latin typeface="CordiaUPC" panose="020B0304020202020204" pitchFamily="34" charset="-34"/>
                <a:cs typeface="EucrosiaUPC" panose="02020603050405020304" pitchFamily="18" charset="-34"/>
              </a:rPr>
              <a:t>กฎกระทรวง</a:t>
            </a:r>
            <a:endParaRPr lang="en-US" altLang="th-TH" sz="1700" b="1" dirty="0">
              <a:solidFill>
                <a:schemeClr val="tx1"/>
              </a:solidFill>
              <a:latin typeface="CordiaUPC" panose="020B0304020202020204" pitchFamily="34" charset="-34"/>
              <a:cs typeface="EucrosiaUPC" panose="02020603050405020304" pitchFamily="18" charset="-34"/>
            </a:endParaRPr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203943"/>
            <a:ext cx="3886200" cy="724338"/>
          </a:xfrm>
        </p:spPr>
        <p:txBody>
          <a:bodyPr/>
          <a:lstStyle/>
          <a:p>
            <a:pPr algn="ctr"/>
            <a:r>
              <a:rPr lang="th-TH" altLang="ko-KR" sz="4400" b="1" dirty="0">
                <a:ea typeface="Gulim" pitchFamily="34" charset="-127"/>
                <a:cs typeface="EucrosiaUPC" panose="02020603050405020304" pitchFamily="18" charset="-34"/>
              </a:rPr>
              <a:t>การจัดซื้อจัดจ้าง</a:t>
            </a:r>
            <a:endParaRPr lang="en-US" altLang="ko-KR" sz="4400" b="1" dirty="0">
              <a:ea typeface="Gulim" pitchFamily="34" charset="-127"/>
              <a:cs typeface="EucrosiaUPC" panose="02020603050405020304" pitchFamily="18" charset="-34"/>
            </a:endParaRPr>
          </a:p>
        </p:txBody>
      </p:sp>
    </p:spTree>
  </p:cSld>
  <p:clrMapOvr>
    <a:masterClrMapping/>
  </p:clrMapOvr>
  <p:transition spd="slow">
    <p:wedg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18" name="Group 61"/>
          <p:cNvGrpSpPr>
            <a:grpSpLocks/>
          </p:cNvGrpSpPr>
          <p:nvPr/>
        </p:nvGrpSpPr>
        <p:grpSpPr bwMode="auto">
          <a:xfrm>
            <a:off x="452942" y="1608043"/>
            <a:ext cx="7848600" cy="4392612"/>
            <a:chOff x="800" y="1387"/>
            <a:chExt cx="4107" cy="1929"/>
          </a:xfrm>
        </p:grpSpPr>
        <p:sp>
          <p:nvSpPr>
            <p:cNvPr id="60441" name="Oval 59"/>
            <p:cNvSpPr>
              <a:spLocks noChangeArrowheads="1"/>
            </p:cNvSpPr>
            <p:nvPr/>
          </p:nvSpPr>
          <p:spPr bwMode="gray">
            <a:xfrm rot="-1360545">
              <a:off x="800" y="1387"/>
              <a:ext cx="4107" cy="1929"/>
            </a:xfrm>
            <a:prstGeom prst="ellipse">
              <a:avLst/>
            </a:prstGeom>
            <a:gradFill rotWithShape="0">
              <a:gsLst>
                <a:gs pos="0">
                  <a:srgbClr val="99CCFF"/>
                </a:gs>
                <a:gs pos="100000">
                  <a:srgbClr val="F3F9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900" b="0" i="0" u="none" strike="noStrike" kern="1200" cap="none" spc="0" normalizeH="0" baseline="0" noProof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ngsana New" panose="02020603050405020304" pitchFamily="18" charset="-34"/>
                <a:ea typeface="GulimChe" pitchFamily="49" charset="-127"/>
                <a:cs typeface="Angsana New" panose="02020603050405020304" pitchFamily="18" charset="-34"/>
              </a:endParaRPr>
            </a:p>
          </p:txBody>
        </p:sp>
        <p:sp>
          <p:nvSpPr>
            <p:cNvPr id="60442" name="Oval 60"/>
            <p:cNvSpPr>
              <a:spLocks noChangeArrowheads="1"/>
            </p:cNvSpPr>
            <p:nvPr/>
          </p:nvSpPr>
          <p:spPr bwMode="gray">
            <a:xfrm rot="-1359234">
              <a:off x="888" y="1519"/>
              <a:ext cx="3733" cy="16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900" b="0" i="0" u="none" strike="noStrike" kern="1200" cap="none" spc="0" normalizeH="0" baseline="0" noProof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ngsana New" panose="02020603050405020304" pitchFamily="18" charset="-34"/>
                <a:ea typeface="GulimChe" pitchFamily="49" charset="-127"/>
                <a:cs typeface="Angsana New" panose="02020603050405020304" pitchFamily="18" charset="-34"/>
              </a:endParaRPr>
            </a:p>
          </p:txBody>
        </p:sp>
      </p:grpSp>
      <p:sp>
        <p:nvSpPr>
          <p:cNvPr id="40963" name="Oval 33"/>
          <p:cNvSpPr>
            <a:spLocks noChangeArrowheads="1"/>
          </p:cNvSpPr>
          <p:nvPr/>
        </p:nvSpPr>
        <p:spPr bwMode="auto">
          <a:xfrm>
            <a:off x="1265822" y="1838868"/>
            <a:ext cx="1745978" cy="1613520"/>
          </a:xfrm>
          <a:prstGeom prst="ellipse">
            <a:avLst/>
          </a:prstGeom>
          <a:solidFill>
            <a:srgbClr val="FBE2D1"/>
          </a:solidFill>
          <a:ln>
            <a:noFill/>
          </a:ln>
          <a:effectLst>
            <a:prstShdw prst="shdw12" dist="76200" dir="10800000">
              <a:schemeClr val="bg2">
                <a:alpha val="50000"/>
              </a:schemeClr>
            </a:prst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ผลการประเมิน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ผู้ประกอบการ</a:t>
            </a:r>
          </a:p>
        </p:txBody>
      </p:sp>
      <p:sp>
        <p:nvSpPr>
          <p:cNvPr id="48162" name="Oval 34"/>
          <p:cNvSpPr>
            <a:spLocks noChangeArrowheads="1"/>
          </p:cNvSpPr>
          <p:nvPr/>
        </p:nvSpPr>
        <p:spPr bwMode="auto">
          <a:xfrm>
            <a:off x="3566460" y="870697"/>
            <a:ext cx="2219087" cy="1595522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prstShdw prst="shdw12" dist="76200" dir="10800000">
              <a:schemeClr val="bg2">
                <a:alpha val="50000"/>
              </a:schemeClr>
            </a:prstShdw>
          </a:effectLst>
          <a:scene3d>
            <a:camera prst="orthographicFront"/>
            <a:lightRig rig="threePt" dir="t"/>
          </a:scene3d>
          <a:sp3d>
            <a:bevelT w="165100" prst="coolSlant"/>
          </a:sp3d>
          <a:ex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ต้นทุนของพัสดุนั้น</a:t>
            </a:r>
            <a:b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</a:b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ตลอดอายุการใช้งาน</a:t>
            </a:r>
          </a:p>
        </p:txBody>
      </p:sp>
      <p:sp>
        <p:nvSpPr>
          <p:cNvPr id="54277" name="Oval 35"/>
          <p:cNvSpPr>
            <a:spLocks noChangeArrowheads="1"/>
          </p:cNvSpPr>
          <p:nvPr/>
        </p:nvSpPr>
        <p:spPr bwMode="auto">
          <a:xfrm>
            <a:off x="6430974" y="717724"/>
            <a:ext cx="1657260" cy="162965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prstShdw prst="shdw12" dist="76200" dir="10800000">
              <a:schemeClr val="bg2">
                <a:alpha val="50000"/>
              </a:schemeClr>
            </a:prst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มาตรฐาน</a:t>
            </a:r>
            <a:br>
              <a:rPr kumimoji="0" lang="th-TH" alt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</a:br>
            <a:r>
              <a:rPr kumimoji="0" lang="th-TH" alt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ของสินค้า</a:t>
            </a:r>
            <a:br>
              <a:rPr kumimoji="0" lang="th-TH" alt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</a:br>
            <a:r>
              <a:rPr kumimoji="0" lang="th-TH" alt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หรือบริการ</a:t>
            </a:r>
          </a:p>
        </p:txBody>
      </p:sp>
      <p:sp>
        <p:nvSpPr>
          <p:cNvPr id="48164" name="Oval 36"/>
          <p:cNvSpPr>
            <a:spLocks noChangeArrowheads="1"/>
          </p:cNvSpPr>
          <p:nvPr/>
        </p:nvSpPr>
        <p:spPr bwMode="auto">
          <a:xfrm>
            <a:off x="452942" y="3896644"/>
            <a:ext cx="1834648" cy="1664756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prstShdw prst="shdw12" dist="76200" dir="10800000">
              <a:schemeClr val="bg2">
                <a:alpha val="50000"/>
              </a:schemeClr>
            </a:prstShdw>
          </a:effectLst>
          <a:scene3d>
            <a:camera prst="orthographicFront"/>
            <a:lightRig rig="threePt" dir="t"/>
          </a:scene3d>
          <a:sp3d>
            <a:bevelT w="165100" prst="coolSlant"/>
          </a:sp3d>
          <a:ex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เป็นพัสดุที่รัฐ</a:t>
            </a:r>
            <a:b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</a:b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ต้องการส่งเสริม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หรือสนับสนุน</a:t>
            </a:r>
          </a:p>
        </p:txBody>
      </p:sp>
      <p:sp>
        <p:nvSpPr>
          <p:cNvPr id="48165" name="Oval 37"/>
          <p:cNvSpPr>
            <a:spLocks noChangeArrowheads="1"/>
          </p:cNvSpPr>
          <p:nvPr/>
        </p:nvSpPr>
        <p:spPr bwMode="auto">
          <a:xfrm>
            <a:off x="6740613" y="2748087"/>
            <a:ext cx="2036283" cy="1604963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prstShdw prst="shdw12" dist="76200" dir="10800000">
              <a:schemeClr val="bg2">
                <a:alpha val="50000"/>
              </a:schemeClr>
            </a:prstShdw>
          </a:effectLst>
          <a:scene3d>
            <a:camera prst="orthographicFront"/>
            <a:lightRig rig="threePt" dir="t"/>
          </a:scene3d>
          <a:sp3d>
            <a:bevelT w="165100" prst="coolSlant"/>
          </a:sp3d>
          <a:ex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บริการ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หลังการขาย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06462" y="202288"/>
            <a:ext cx="7331075" cy="581025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ko-KR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IrisUPC" panose="020B0604020202020204" pitchFamily="34" charset="-34"/>
                <a:ea typeface="Gulim" panose="020B0600000101010101" pitchFamily="34" charset="-127"/>
                <a:cs typeface="IrisUPC" panose="020B0604020202020204" pitchFamily="34" charset="-34"/>
              </a:rPr>
              <a:t>แผนภาพแสดงเกณฑ์ในการพิจารณาข้อเสนอ</a:t>
            </a:r>
            <a:endParaRPr kumimoji="0" lang="en-US" altLang="ko-KR" sz="32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IrisUPC" panose="020B0604020202020204" pitchFamily="34" charset="-34"/>
              <a:ea typeface="Gulim" panose="020B0600000101010101" pitchFamily="34" charset="-127"/>
              <a:cs typeface="IrisUPC" panose="020B0604020202020204" pitchFamily="34" charset="-34"/>
            </a:endParaRPr>
          </a:p>
        </p:txBody>
      </p:sp>
      <p:sp>
        <p:nvSpPr>
          <p:cNvPr id="12" name="Oval 37"/>
          <p:cNvSpPr>
            <a:spLocks noChangeArrowheads="1"/>
          </p:cNvSpPr>
          <p:nvPr/>
        </p:nvSpPr>
        <p:spPr bwMode="auto">
          <a:xfrm>
            <a:off x="3566460" y="2748087"/>
            <a:ext cx="2283576" cy="1837394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srgbClr val="99FF33"/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ราคา</a:t>
            </a:r>
          </a:p>
        </p:txBody>
      </p:sp>
      <p:sp>
        <p:nvSpPr>
          <p:cNvPr id="13" name="Oval 37"/>
          <p:cNvSpPr>
            <a:spLocks noChangeArrowheads="1"/>
          </p:cNvSpPr>
          <p:nvPr/>
        </p:nvSpPr>
        <p:spPr bwMode="auto">
          <a:xfrm>
            <a:off x="2262507" y="4785157"/>
            <a:ext cx="2808312" cy="198884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prstShdw prst="shdw12" dist="76200" dir="10800000">
              <a:schemeClr val="bg2">
                <a:alpha val="50000"/>
              </a:schemeClr>
            </a:prstShdw>
          </a:effectLst>
          <a:scene3d>
            <a:camera prst="orthographicFront"/>
            <a:lightRig rig="threePt" dir="t"/>
          </a:scene3d>
          <a:sp3d>
            <a:bevelT w="165100" prst="coolSlant"/>
          </a:sp3d>
          <a:ex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ข้อเสนอด้านเทคนิคหรือ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ข้อเสนออื่น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 ในกรณีที่กำหนดให้มีการยื่นข้อเสนอ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ด้านเทคนิคหรือข้อเสนออื่น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ก่อนตามวรรคหก</a:t>
            </a:r>
          </a:p>
        </p:txBody>
      </p:sp>
      <p:sp>
        <p:nvSpPr>
          <p:cNvPr id="15" name="Oval 37"/>
          <p:cNvSpPr>
            <a:spLocks noChangeArrowheads="1"/>
          </p:cNvSpPr>
          <p:nvPr/>
        </p:nvSpPr>
        <p:spPr bwMode="auto">
          <a:xfrm>
            <a:off x="5412833" y="4415697"/>
            <a:ext cx="2036283" cy="160496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prstShdw prst="shdw12" dist="76200" dir="10800000">
              <a:schemeClr val="bg2">
                <a:alpha val="50000"/>
              </a:schemeClr>
            </a:prstShdw>
          </a:effectLst>
          <a:scene3d>
            <a:camera prst="orthographicFront"/>
            <a:lightRig rig="threePt" dir="t"/>
          </a:scene3d>
          <a:sp3d>
            <a:bevelT w="165100" prst="coolSlant"/>
          </a:sp3d>
          <a:ex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 เกณฑ์อื่น</a:t>
            </a:r>
          </a:p>
          <a:p>
            <a:pPr marL="0" marR="0" lvl="0" indent="0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ตามที่กำหนด</a:t>
            </a:r>
          </a:p>
          <a:p>
            <a:pPr marL="0" marR="0" lvl="0" indent="0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IrisUPC" panose="020B0604020202020204" pitchFamily="34" charset="-34"/>
                <a:ea typeface="+mn-ea"/>
                <a:cs typeface="IrisUPC" panose="020B0604020202020204" pitchFamily="34" charset="-34"/>
              </a:rPr>
              <a:t>ในกฎกระทรวง</a:t>
            </a:r>
          </a:p>
        </p:txBody>
      </p:sp>
    </p:spTree>
    <p:extLst>
      <p:ext uri="{BB962C8B-B14F-4D97-AF65-F5344CB8AC3E}">
        <p14:creationId xmlns:p14="http://schemas.microsoft.com/office/powerpoint/2010/main" val="559757435"/>
      </p:ext>
    </p:extLst>
  </p:cSld>
  <p:clrMapOvr>
    <a:masterClrMapping/>
  </p:clrMapOvr>
  <p:transition spd="slow">
    <p:wedg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304800" y="914400"/>
            <a:ext cx="853440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th-TH" sz="2200" b="1" dirty="0">
                <a:solidFill>
                  <a:srgbClr val="993300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มาตรา 69  </a:t>
            </a:r>
            <a:r>
              <a:rPr lang="th-TH" sz="2000" b="1" dirty="0">
                <a:latin typeface="EucrosiaUPC" panose="02020603050405020304" pitchFamily="18" charset="-34"/>
                <a:cs typeface="EucrosiaUPC" panose="02020603050405020304" pitchFamily="18" charset="-34"/>
              </a:rPr>
              <a:t>งานจ้างที่ปรึกษาอาจกระทำได้โดยวิธี  ดังต่อไปนี้</a:t>
            </a:r>
            <a:br>
              <a:rPr lang="th-TH" sz="2000" b="1" dirty="0"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sz="2000" b="1" dirty="0">
                <a:latin typeface="EucrosiaUPC" panose="02020603050405020304" pitchFamily="18" charset="-34"/>
                <a:cs typeface="EucrosiaUPC" panose="02020603050405020304" pitchFamily="18" charset="-34"/>
              </a:rPr>
              <a:t>	(1) วิธีประกาศเชิญชวนทั่วไป  ได้แก่  การที่หน่วยงานของรัฐเชิญชวนที่ปรึกษาทั่วไปที่มีคุณสมบัติตรงตามเงื่อนไขที่หน่วยงานของรัฐกำหนดให้เข้ายื่นข้อเสนอ</a:t>
            </a:r>
            <a:br>
              <a:rPr lang="th-TH" sz="2000" b="1" dirty="0"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sz="2000" b="1" dirty="0">
                <a:latin typeface="EucrosiaUPC" panose="02020603050405020304" pitchFamily="18" charset="-34"/>
                <a:cs typeface="EucrosiaUPC" panose="02020603050405020304" pitchFamily="18" charset="-34"/>
              </a:rPr>
              <a:t>	(2) วิธีคัดเลือก ได้แก่  การที่หน่วยงานของรัฐเชิญชวนเฉพาะที่ปรึกษาที่มีคุณสมบัติตรงตามเงื่อนไขที่หน่วยงานของรัฐกำหนดซึ่งต้องไม่น้อยกว่าสามรายให้เข้ายื่นข้อเสนอ  เว้นแต่ในงานนั้นมีที่ปรึกษาที่มีคุณสมบัติตรงตามที่กำหนดน้อยกว่าสามราย</a:t>
            </a:r>
            <a:br>
              <a:rPr lang="th-TH" sz="2000" b="1" dirty="0"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sz="2000" b="1" dirty="0">
                <a:latin typeface="EucrosiaUPC" panose="02020603050405020304" pitchFamily="18" charset="-34"/>
                <a:cs typeface="EucrosiaUPC" panose="02020603050405020304" pitchFamily="18" charset="-34"/>
              </a:rPr>
              <a:t>	(3) วิธีเฉพาะเจาะจง   ได้แก่  การที่หน่วยงานของรัฐเชิญชวนที่ปรึกษาที่มีคุณสมบัติตรงตามเงื่อนไขที่หน่วยงานของรัฐกำหนดรายใดรายหนึ่งให้เข้ายื่นข้อเสนอ หรือให้เข้ามาเจรจาต่อรองราคา</a:t>
            </a:r>
          </a:p>
          <a:p>
            <a:pPr>
              <a:spcBef>
                <a:spcPts val="1200"/>
              </a:spcBef>
            </a:pPr>
            <a:r>
              <a:rPr lang="th-TH" sz="2200" b="1" dirty="0">
                <a:solidFill>
                  <a:srgbClr val="993300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มาตรา 73    </a:t>
            </a:r>
            <a:r>
              <a:rPr lang="th-TH" sz="2000" b="1" dirty="0">
                <a:latin typeface="EucrosiaUPC" panose="02020603050405020304" pitchFamily="18" charset="-34"/>
                <a:cs typeface="EucrosiaUPC" panose="02020603050405020304" pitchFamily="18" charset="-34"/>
              </a:rPr>
              <a:t>ที่ปรึกษาที่จะเข้าร่วมการเสนองานกับหน่วยงานของรัฐ  ต้องเป็นที่ปรึกษาที่ได้ขึ้นทะเบียนไว้กับศูนย์ข้อมูลที่ปรึกษา กระทรวงการคลัง    เว้นแต่จะมีหนังสือรับรองจากศูนย์ข้อมูลที่ปรึกษา  กระทรวงการคลัง  ว่าไม่มีที่ปรึกษาเป็นผู้ให้บริการในงานที่จ้างนั้น หรือเป็นงานจ้างที่ปรึกษาของหน่วยงานของรัฐในต่างประเทศ</a:t>
            </a:r>
            <a:br>
              <a:rPr lang="th-TH" sz="2000" b="1" dirty="0"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sz="2000" b="1" dirty="0">
                <a:latin typeface="EucrosiaUPC" panose="02020603050405020304" pitchFamily="18" charset="-34"/>
                <a:cs typeface="EucrosiaUPC" panose="02020603050405020304" pitchFamily="18" charset="-34"/>
              </a:rPr>
              <a:t>	วิธีการยื่นขอขึ้นทะเบียนที่ปรึกษา คุณสมบัติและลักษณะต้องห้าม การเพิกถอนรายชื่อออกจากทะเบียน และอัตราค่าธรรมเนียมการขอขึ้นทะเบียน   รวมทั้งหลักเกณฑ์และวิธีการอุทธรณ์และการพิจารณาอุทธรณ์ในกรณีที่ศูนย์ข้อมูลที่ปรึกษา กระทรวงการคลัง ไม่ขึ้นทะเบียนให้เป็นที่ปรึกษา ให้เป็นไปตามที่กำหนดในกฎกระทรวง    ทั้งนี้ ในการออกกฎกระทรวงที่เกี่ยวกับคุณสมบัติหรือลักษณะต้องห้ามของที่ปรึกษาให้คำนึงถึงความสอดคล้องกับกฎหมายอื่นที่เกี่ยวข้องกับการประกอบวิชาชีพของที่ปรึกษาด้วย</a:t>
            </a:r>
            <a:br>
              <a:rPr lang="th-TH" sz="2000" b="1" dirty="0"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sz="2000" b="1" dirty="0">
                <a:latin typeface="EucrosiaUPC" panose="02020603050405020304" pitchFamily="18" charset="-34"/>
                <a:cs typeface="EucrosiaUPC" panose="02020603050405020304" pitchFamily="18" charset="-34"/>
              </a:rPr>
              <a:t>	ในกรณีที่เห็นสมควร รัฐมนตรีอาจออกระเบียบกำหนดหลักเกณฑ์การขึ้นทะเบียนที่ปรึกษาไว้เป็นอย่างอื่นก็ได้</a:t>
            </a: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2771775" y="304800"/>
            <a:ext cx="3600450" cy="573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th-TH" altLang="th-TH" sz="3600" b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EucrosiaUPC" panose="02020603050405020304" pitchFamily="18" charset="-34"/>
              </a:rPr>
              <a:t>การจ้างที่ปรึกษา</a:t>
            </a:r>
          </a:p>
          <a:p>
            <a:pPr algn="ctr">
              <a:lnSpc>
                <a:spcPts val="1800"/>
              </a:lnSpc>
            </a:pPr>
            <a:r>
              <a:rPr lang="th-TH" sz="2000" dirty="0">
                <a:solidFill>
                  <a:srgbClr val="993300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(มาตรา 69–มาตร 78)</a:t>
            </a:r>
          </a:p>
        </p:txBody>
      </p:sp>
    </p:spTree>
    <p:extLst>
      <p:ext uri="{BB962C8B-B14F-4D97-AF65-F5344CB8AC3E}">
        <p14:creationId xmlns:p14="http://schemas.microsoft.com/office/powerpoint/2010/main" val="304715104"/>
      </p:ext>
    </p:extLst>
  </p:cSld>
  <p:clrMapOvr>
    <a:masterClrMapping/>
  </p:clrMapOvr>
  <p:transition spd="slow">
    <p:wedg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228600" y="1082907"/>
            <a:ext cx="8686800" cy="5622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900"/>
              </a:lnSpc>
              <a:spcBef>
                <a:spcPts val="1200"/>
              </a:spcBef>
            </a:pPr>
            <a:r>
              <a:rPr lang="th-TH" sz="2200" b="1" dirty="0">
                <a:solidFill>
                  <a:srgbClr val="993300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มาตรา 75</a:t>
            </a:r>
            <a:r>
              <a:rPr lang="th-TH" sz="2000" b="1" dirty="0">
                <a:solidFill>
                  <a:srgbClr val="993300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 </a:t>
            </a:r>
            <a:r>
              <a:rPr lang="th-TH" sz="2000" b="1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ในการพิจารณาคัดเลือกข้อเสนอ ให้หน่วยงานของรัฐดำเนินการโดยคำนึงถึงความคุ้มค่าและวัตถุประสงค์ของงานจ้างที่ปรึกษาเป็นสำคัญ โดยให้พิจารณาเกณฑ์ด้านคุณภาพ  ดังต่อไปนี้</a:t>
            </a:r>
            <a:br>
              <a:rPr lang="th-TH" sz="2000" b="1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sz="2000" b="1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	(1) ผลงานและประสบการณ์ของที่ปรึกษา</a:t>
            </a:r>
            <a:br>
              <a:rPr lang="th-TH" sz="2000" b="1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sz="2000" b="1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	(2) วิธีการบริหารและวิธีการปฏิบัติงาน</a:t>
            </a:r>
            <a:br>
              <a:rPr lang="th-TH" sz="2000" b="1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sz="2000" b="1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	(3) จำนวนบุคลากรที่ร่วมงาน</a:t>
            </a:r>
            <a:br>
              <a:rPr lang="th-TH" sz="2000" b="1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sz="2000" b="1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	(4) ประเภทของที่ปรึกษาที่รัฐต้องการส่งเสริมหรือสนับสนุน</a:t>
            </a:r>
            <a:br>
              <a:rPr lang="th-TH" sz="2000" b="1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sz="2000" b="1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	(5) ข้อเสนอทางด้านการเงิน</a:t>
            </a:r>
            <a:br>
              <a:rPr lang="th-TH" sz="2000" b="1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sz="2000" b="1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	(6) เกณฑ์อื่นตามที่กำหนดในกฎกระทรวง</a:t>
            </a:r>
            <a:br>
              <a:rPr lang="th-TH" sz="2000" b="1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sz="2000" b="1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	ประเภทของที่ปรึกษาที่รัฐต้องการส่งเสริมหรือสนับสนุนตาม (4) ให้เป็นไปตามที่กำหนดในกฎกระทรวง</a:t>
            </a:r>
          </a:p>
          <a:p>
            <a:pPr lvl="0">
              <a:lnSpc>
                <a:spcPts val="1900"/>
              </a:lnSpc>
              <a:spcBef>
                <a:spcPts val="1200"/>
              </a:spcBef>
            </a:pPr>
            <a:r>
              <a:rPr lang="th-TH" sz="2200" b="1" dirty="0">
                <a:solidFill>
                  <a:srgbClr val="993300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มาตรา 76</a:t>
            </a:r>
            <a:r>
              <a:rPr lang="th-TH" sz="2000" b="1" dirty="0">
                <a:solidFill>
                  <a:srgbClr val="993300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   </a:t>
            </a:r>
            <a:r>
              <a:rPr lang="th-TH" sz="2000" b="1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ในการพิจารณาคัดเลือกข้อเสนอโดยวิธีตามมาตรา 69 (1) หรือ (2)  นอกจากให้พิจารณาเกณฑ์ด้านคุณภาพตามมาตรา 75 แล้ว  ให้เป็นไปตามเกณฑ์ในการพิจารณาและการให้น้ำหนัก ดังต่อไปนี้ด้วย</a:t>
            </a:r>
            <a:br>
              <a:rPr lang="th-TH" sz="2000" b="1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sz="2000" b="1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	(1) กรณีงานจ้างที่ปรึกษาเพื่อดำเนินงานประจำ    งานที่มีมาตรฐานเชิงคุณภาพตามหลักวิชาชีพอยู่แล้ว หรืองานที่ไม่ซับซ้อน ให้หน่วยงานของรัฐคัดเลือกผู้ยื่นข้อเสนอที่ผ่านเกณฑ์ด้านคุณภาพแล้วและให้คัดเลือกจากรายที่เสนอราคาต่ำสุด</a:t>
            </a:r>
            <a:br>
              <a:rPr lang="th-TH" sz="2000" b="1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sz="2000" b="1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	(2) กรณีงานจ้างที่ปรึกษาที่เป็นไปตามมาตรฐานของหน่วยงานของรัฐหรืองานที่ซับซ้อน    ให้หน่วยงานของรัฐคัดเลือกผู้ยื่นข้อเสนอที่ผ่านเกณฑ์ด้านคุณภาพแล้วและให้คัดเลือกจากรายที่ได้คะแนนรวมด้านคุณภาพ   และด้านราคามากที่สุด</a:t>
            </a:r>
            <a:br>
              <a:rPr lang="th-TH" sz="2000" b="1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sz="2000" b="1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	(3) กรณีงานจ้างที่ปรึกษาที่มีความซับซ้อนมาก   ให้หน่วยงานของรัฐคัดเลือกผู้ยื่นข้อเสนอที่ผ่านเกณฑ์ด้านคุณภาพแล้วและให้คัดเลือกจากรายที่ได้คะแนนด้านคุณภาพมากที่สุด</a:t>
            </a:r>
            <a:br>
              <a:rPr lang="th-TH" sz="2000" b="1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sz="2000" b="1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	รัฐมนตรีอาจออกระเบียบกำหนดหลักเกณฑ์เกี่ยวกับการพิจารณาคัดเลือกข้อเสนอของงานจ้างที่ปรึกษาประเภทใดหรือกำหนดรายละเอียดอื่นของงานจ้างที่ปรึกษาตามวรรคหนึ่งเพิ่มเติมได้ตามความจำเป็น   เพื่อประโยชน์ในการดำเนินการ</a:t>
            </a: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2771775" y="440571"/>
            <a:ext cx="3600450" cy="573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3600" b="1" i="0" u="none" strike="noStrike" kern="1200" cap="none" spc="0" normalizeH="0" baseline="0" noProof="0" dirty="0">
                <a:ln>
                  <a:noFill/>
                </a:ln>
                <a:solidFill>
                  <a:srgbClr val="04617B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EucrosiaUPC" panose="02020603050405020304" pitchFamily="18" charset="-34"/>
              </a:rPr>
              <a:t>การจ้างที่ปรึกษา </a:t>
            </a:r>
            <a:r>
              <a:rPr kumimoji="0" lang="th-TH" alt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4617B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EucrosiaUPC" panose="02020603050405020304" pitchFamily="18" charset="-34"/>
              </a:rPr>
              <a:t>(ต่อ)</a:t>
            </a:r>
          </a:p>
          <a:p>
            <a:pPr marL="0" marR="0" lvl="0" indent="0" algn="ctr" defTabSz="914400" rtl="0" eaLnBrk="0" fontAlgn="base" latinLnBrk="0" hangingPunct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0" i="0" u="none" strike="noStrike" kern="1200" cap="none" spc="0" normalizeH="0" baseline="0" noProof="0" dirty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EucrosiaUPC" panose="02020603050405020304" pitchFamily="18" charset="-34"/>
                <a:ea typeface="+mn-ea"/>
                <a:cs typeface="EucrosiaUPC" panose="02020603050405020304" pitchFamily="18" charset="-34"/>
              </a:rPr>
              <a:t>(มาตรา 69–มาตร 78)</a:t>
            </a:r>
          </a:p>
        </p:txBody>
      </p:sp>
    </p:spTree>
    <p:extLst>
      <p:ext uri="{BB962C8B-B14F-4D97-AF65-F5344CB8AC3E}">
        <p14:creationId xmlns:p14="http://schemas.microsoft.com/office/powerpoint/2010/main" val="3717035755"/>
      </p:ext>
    </p:extLst>
  </p:cSld>
  <p:clrMapOvr>
    <a:masterClrMapping/>
  </p:clrMapOvr>
  <p:transition spd="slow">
    <p:wedg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304800" y="1255058"/>
            <a:ext cx="8534400" cy="5221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200"/>
              </a:lnSpc>
              <a:spcBef>
                <a:spcPts val="1200"/>
              </a:spcBef>
            </a:pPr>
            <a:r>
              <a:rPr lang="th-TH" sz="2200" b="1" dirty="0">
                <a:solidFill>
                  <a:srgbClr val="993300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มาตรา 79</a:t>
            </a:r>
            <a:r>
              <a:rPr lang="th-TH" sz="2000" b="1" dirty="0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  งานจ้างออกแบบหรือควบคุมงานก่อสร้างอาจกระทำได้โดยวิธี  ดังต่อไปนี้</a:t>
            </a:r>
            <a:br>
              <a:rPr lang="th-TH" sz="2000" b="1" dirty="0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sz="2000" b="1" dirty="0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	(1) วิธีประกาศเชิญชวนทั่วไป</a:t>
            </a:r>
            <a:br>
              <a:rPr lang="th-TH" sz="2000" b="1" dirty="0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sz="2000" b="1" dirty="0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	(2) วิธีคัดเลือก</a:t>
            </a:r>
            <a:br>
              <a:rPr lang="th-TH" sz="2000" b="1" dirty="0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sz="2000" b="1" dirty="0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	(3) วิธีเฉพาะเจาะจง</a:t>
            </a:r>
            <a:br>
              <a:rPr lang="th-TH" sz="2000" b="1" dirty="0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sz="2000" b="1" dirty="0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	(4) วิธีประกวดแบบ</a:t>
            </a:r>
          </a:p>
          <a:p>
            <a:pPr lvl="0">
              <a:lnSpc>
                <a:spcPts val="2200"/>
              </a:lnSpc>
              <a:spcBef>
                <a:spcPts val="1200"/>
              </a:spcBef>
            </a:pPr>
            <a:r>
              <a:rPr lang="th-TH" sz="2200" b="1" dirty="0">
                <a:solidFill>
                  <a:srgbClr val="993300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มาตรา 83</a:t>
            </a:r>
            <a:r>
              <a:rPr lang="th-TH" sz="2000" b="1" dirty="0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  วิธีประกวดแบบ เป็นงานจ้างออกแบบหรือควบคุมงานก่อสร้างที่หน่วยงานของรัฐเชิญชวนผู้ให้บริการที่มีคุณสมบัติตรงตามเงื่อนไขที่หน่วยงานของรัฐกำหนดให้เข้ายื่นข้อเสนอ  เพื่อออกแบบงานก่อสร้างที่มีลักษณะพิเศษ เป็นที่เชิดชูคุณค่าทางด้านศิลปกรรมหรือสถาปัตยกรรมของชาติ หรืองานอื่นตามที่กำหนดในกฎกระทรวง</a:t>
            </a:r>
          </a:p>
          <a:p>
            <a:pPr lvl="0">
              <a:lnSpc>
                <a:spcPts val="2200"/>
              </a:lnSpc>
              <a:spcBef>
                <a:spcPts val="1200"/>
              </a:spcBef>
            </a:pPr>
            <a:r>
              <a:rPr lang="th-TH" sz="2000" b="1" dirty="0">
                <a:solidFill>
                  <a:srgbClr val="993300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มาตรา 87 </a:t>
            </a:r>
            <a:r>
              <a:rPr lang="th-TH" sz="2000" b="1" dirty="0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 ในการจ้างผู้ให้บริการงานจ้างออกแบบหรือควบคุมงานก่อสร้าง     ผู้ให้บริการต้องมีใบอนุญาตประกอบวิชาชีพสถาปัตยกรรมหรือวิศวกรรม แล้วแต่กรณี</a:t>
            </a:r>
            <a:br>
              <a:rPr lang="th-TH" sz="2000" b="1" dirty="0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sz="2000" b="1" dirty="0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	ผู้ให้บริการตามวรรคหนึ่งที่เป็นนิติบุคคล ต้องเป็นผู้ที่ได้ขึ้นทะเบียนไว้กับสภาวิชาชีพนั้น ๆ ด้วย</a:t>
            </a:r>
          </a:p>
          <a:p>
            <a:pPr lvl="0">
              <a:lnSpc>
                <a:spcPts val="2200"/>
              </a:lnSpc>
              <a:spcBef>
                <a:spcPts val="1200"/>
              </a:spcBef>
            </a:pPr>
            <a:r>
              <a:rPr lang="th-TH" sz="2200" b="1" dirty="0">
                <a:solidFill>
                  <a:srgbClr val="993300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มาตรา 88</a:t>
            </a:r>
            <a:r>
              <a:rPr lang="th-TH" sz="2000" b="1" dirty="0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  ผู้ให้บริการงานจ้างออกแบบหรือควบคุมงานก่อสร้างที่เป็นคู่สัญญากับหน่วยงานของรัฐต้องไม่มีส่วนได้เสียกับผู้ประกอบการงานก่อสร้างในงานนั้น  ทั้งนี้ ตามระเบียบที่รัฐมนตรีกำหนด</a:t>
            </a:r>
          </a:p>
          <a:p>
            <a:pPr lvl="0">
              <a:lnSpc>
                <a:spcPts val="2200"/>
              </a:lnSpc>
              <a:spcBef>
                <a:spcPts val="1200"/>
              </a:spcBef>
            </a:pPr>
            <a:r>
              <a:rPr lang="th-TH" sz="2200" b="1" dirty="0">
                <a:solidFill>
                  <a:srgbClr val="993300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มาตรา 90</a:t>
            </a:r>
            <a:r>
              <a:rPr lang="th-TH" sz="2000" b="1" dirty="0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  ในการพิจารณาคัดเลือกผู้ให้บริการงานจ้างออกแบบหรือควบคุมงานก่อสร้าง        ให้หน่วยงานของรัฐพิจารณาคัดเลือกผู้ให้บริการที่มีแนวคิดของงานจ้างที่ได้คะแนนด้านคุณภาพมากที่สุด </a:t>
            </a:r>
            <a:br>
              <a:rPr lang="th-TH" sz="2000" b="1" dirty="0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lang="th-TH" sz="2000" b="1" dirty="0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	อัตราค่าจ้างผู้ให้บริการงานจ้างออกแบบหรือควบคุมงานก่อสร้าง ให้เป็นไปตามที่กำหนดในกฎกระทรวง</a:t>
            </a: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1752600" y="436602"/>
            <a:ext cx="56388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3600" b="1" i="0" u="none" strike="noStrike" kern="1200" cap="none" spc="0" normalizeH="0" baseline="0" noProof="0" dirty="0">
                <a:ln>
                  <a:noFill/>
                </a:ln>
                <a:solidFill>
                  <a:srgbClr val="04617B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EucrosiaUPC" panose="02020603050405020304" pitchFamily="18" charset="-34"/>
              </a:rPr>
              <a:t>การจ้างออกแบบหรือควบคุมงานก่อสร้าง</a:t>
            </a:r>
          </a:p>
          <a:p>
            <a:pPr marL="0" marR="0" lvl="0" indent="0" algn="ctr" defTabSz="914400" rtl="0" eaLnBrk="0" fontAlgn="base" latinLnBrk="0" hangingPunct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0" i="0" u="none" strike="noStrike" kern="1200" cap="none" spc="0" normalizeH="0" baseline="0" noProof="0" dirty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EucrosiaUPC" panose="02020603050405020304" pitchFamily="18" charset="-34"/>
                <a:ea typeface="+mn-ea"/>
                <a:cs typeface="EucrosiaUPC" panose="02020603050405020304" pitchFamily="18" charset="-34"/>
              </a:rPr>
              <a:t>(มาตรา 79–มาตรา 92)</a:t>
            </a:r>
          </a:p>
        </p:txBody>
      </p:sp>
    </p:spTree>
    <p:extLst>
      <p:ext uri="{BB962C8B-B14F-4D97-AF65-F5344CB8AC3E}">
        <p14:creationId xmlns:p14="http://schemas.microsoft.com/office/powerpoint/2010/main" val="2580882813"/>
      </p:ext>
    </p:extLst>
  </p:cSld>
  <p:clrMapOvr>
    <a:masterClrMapping/>
  </p:clrMapOvr>
  <p:transition spd="slow">
    <p:wedg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Title 1"/>
          <p:cNvSpPr>
            <a:spLocks noGrp="1"/>
          </p:cNvSpPr>
          <p:nvPr>
            <p:ph type="title"/>
          </p:nvPr>
        </p:nvSpPr>
        <p:spPr>
          <a:xfrm>
            <a:off x="2621776" y="325438"/>
            <a:ext cx="3881397" cy="1076325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th-TH" altLang="th-TH" sz="3000" b="1" dirty="0">
                <a:solidFill>
                  <a:schemeClr val="tx1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EucrosiaUPC" panose="02020603050405020304" pitchFamily="18" charset="-34"/>
              </a:rPr>
              <a:t> </a:t>
            </a:r>
            <a:r>
              <a:rPr lang="th-TH" altLang="th-TH" sz="4000" b="1" dirty="0">
                <a:latin typeface="Angsana New" panose="02020603050405020304" pitchFamily="18" charset="-34"/>
                <a:ea typeface="Times New Roman" panose="02020603050405020304" pitchFamily="18" charset="0"/>
                <a:cs typeface="EucrosiaUPC" panose="02020603050405020304" pitchFamily="18" charset="-34"/>
              </a:rPr>
              <a:t>การยกเลิกการจัดซื้อจัดจ้าง</a:t>
            </a:r>
            <a:r>
              <a:rPr lang="th-TH" altLang="th-TH" sz="3000" b="1" dirty="0">
                <a:latin typeface="Angsana New" panose="02020603050405020304" pitchFamily="18" charset="-34"/>
                <a:ea typeface="Times New Roman" panose="02020603050405020304" pitchFamily="18" charset="0"/>
                <a:cs typeface="EucrosiaUPC" panose="02020603050405020304" pitchFamily="18" charset="-34"/>
              </a:rPr>
              <a:t/>
            </a:r>
            <a:br>
              <a:rPr lang="th-TH" altLang="th-TH" sz="3000" b="1" dirty="0">
                <a:latin typeface="Angsana New" panose="02020603050405020304" pitchFamily="18" charset="-34"/>
                <a:ea typeface="Times New Roman" panose="02020603050405020304" pitchFamily="18" charset="0"/>
                <a:cs typeface="EucrosiaUPC" panose="02020603050405020304" pitchFamily="18" charset="-34"/>
              </a:rPr>
            </a:br>
            <a:r>
              <a:rPr lang="th-TH" altLang="th-TH" sz="3000" b="1" dirty="0">
                <a:latin typeface="Angsana New" panose="02020603050405020304" pitchFamily="18" charset="-34"/>
                <a:ea typeface="Times New Roman" panose="02020603050405020304" pitchFamily="18" charset="0"/>
                <a:cs typeface="EucrosiaUPC" panose="02020603050405020304" pitchFamily="18" charset="-34"/>
              </a:rPr>
              <a:t>(</a:t>
            </a:r>
            <a:r>
              <a:rPr lang="th-TH" altLang="th-TH" sz="3000" b="1" dirty="0">
                <a:solidFill>
                  <a:schemeClr val="tx1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EucrosiaUPC" panose="02020603050405020304" pitchFamily="18" charset="-34"/>
              </a:rPr>
              <a:t>มาตรา 67)</a:t>
            </a:r>
            <a:endParaRPr lang="th-TH" altLang="th-TH" sz="3000" b="1" dirty="0">
              <a:latin typeface="Angsana New" panose="02020603050405020304" pitchFamily="18" charset="-34"/>
              <a:ea typeface="Times New Roman" panose="02020603050405020304" pitchFamily="18" charset="0"/>
              <a:cs typeface="EucrosiaUPC" panose="02020603050405020304" pitchFamily="18" charset="-34"/>
            </a:endParaRPr>
          </a:p>
        </p:txBody>
      </p:sp>
      <p:sp>
        <p:nvSpPr>
          <p:cNvPr id="71682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5288" y="1401763"/>
            <a:ext cx="8220075" cy="5761037"/>
          </a:xfrm>
        </p:spPr>
        <p:txBody>
          <a:bodyPr/>
          <a:lstStyle/>
          <a:p>
            <a:pPr>
              <a:buFont typeface="Wingdings 3" panose="05040102010807070707" pitchFamily="18" charset="2"/>
              <a:buNone/>
            </a:pPr>
            <a:r>
              <a:rPr lang="th-TH" altLang="th-TH"/>
              <a:t>  </a:t>
            </a:r>
          </a:p>
        </p:txBody>
      </p:sp>
      <p:sp>
        <p:nvSpPr>
          <p:cNvPr id="62467" name="Rectangle 1"/>
          <p:cNvSpPr>
            <a:spLocks noChangeArrowheads="1"/>
          </p:cNvSpPr>
          <p:nvPr/>
        </p:nvSpPr>
        <p:spPr bwMode="auto">
          <a:xfrm>
            <a:off x="304800" y="1773253"/>
            <a:ext cx="8515350" cy="472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90011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990600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990600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990600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99060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99060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99060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99060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99060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99060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marL="0" marR="0" lvl="0" indent="90011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90600" algn="l"/>
              </a:tabLst>
              <a:defRPr/>
            </a:pPr>
            <a:r>
              <a:rPr kumimoji="0" lang="th-TH" altLang="th-TH" sz="2400" b="1" i="0" u="sng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ก่อนลงนามในสัญญา</a:t>
            </a:r>
            <a:r>
              <a:rPr kumimoji="0" lang="th-TH" altLang="th-TH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หน่วยงานของรัฐอาจประกาศยกเลิกการจัดซื้อจัดจ้างที่ได้ดำเนินการไปแล้ว</a:t>
            </a:r>
            <a:br>
              <a:rPr kumimoji="0" lang="th-TH" altLang="th-TH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kumimoji="0" lang="th-TH" altLang="th-TH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ได้ในกรณีดังต่อไปนี้</a:t>
            </a:r>
            <a:endParaRPr kumimoji="0" lang="en-US" altLang="th-TH" sz="21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ngsana New" panose="02020603050405020304" pitchFamily="18" charset="-34"/>
              <a:cs typeface="EucrosiaUPC" panose="02020603050405020304" pitchFamily="18" charset="-34"/>
            </a:endParaRPr>
          </a:p>
          <a:p>
            <a:pPr marL="0" marR="0" lvl="0" indent="90011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90600" algn="l"/>
              </a:tabLst>
              <a:defRPr/>
            </a:pPr>
            <a:r>
              <a:rPr kumimoji="0" lang="th-TH" altLang="th-TH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(1) หน่วยงานของรัฐนั้นไม่ได้รับการจัดสรรเงินงบประมาณที่จะใช้ในการจัดซื้อจัดจ้าง   หรือเงิน-</a:t>
            </a:r>
            <a:br>
              <a:rPr kumimoji="0" lang="th-TH" altLang="th-TH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kumimoji="0" lang="th-TH" altLang="th-TH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งบประมาณที่ได้รับการจัดสรรไม่เพียงพอที่จะดำเนินการจัดซื้อจัดจ้างนั้นต่อไป</a:t>
            </a:r>
            <a:endParaRPr kumimoji="0" lang="en-US" altLang="th-TH" sz="21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ngsana New" panose="02020603050405020304" pitchFamily="18" charset="-34"/>
              <a:cs typeface="EucrosiaUPC" panose="02020603050405020304" pitchFamily="18" charset="-34"/>
            </a:endParaRPr>
          </a:p>
          <a:p>
            <a:pPr marL="0" marR="0" lvl="0" indent="90011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90600" algn="l"/>
              </a:tabLst>
              <a:defRPr/>
            </a:pPr>
            <a:r>
              <a:rPr kumimoji="0" lang="th-TH" altLang="th-TH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(2) มีการกระทำที่เข้าลักษณะผู้ยื่นข้อเสนอที่ชนะการจัดซื้อจัดจ้างหรือที่ได้รับการคัดเลือกข้อเสนอ</a:t>
            </a:r>
            <a:br>
              <a:rPr kumimoji="0" lang="th-TH" altLang="th-TH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kumimoji="0" lang="th-TH" altLang="th-TH" sz="2100" b="1" i="0" u="none" strike="noStrike" kern="1200" cap="none" spc="-3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มีผลประโยชน์ร่วมกันหรือมีส่วนได้เสียกับรายอื่นหรือขัดขวางการแข่งขันอย่างเป็นธรรมหรือสมยอมกันกับรายอื่น</a:t>
            </a:r>
            <a:br>
              <a:rPr kumimoji="0" lang="th-TH" altLang="th-TH" sz="2100" b="1" i="0" u="none" strike="noStrike" kern="1200" cap="none" spc="-3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kumimoji="0" lang="th-TH" altLang="th-TH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หรือเจ้าหน้าที่ในการเสนอราคาหรือส่อว่ากระทำการทุจริตอื่นใดในการเสนอราคา  ทั้งนี้ ตามระเบียบที่รัฐมนตรี</a:t>
            </a:r>
            <a:br>
              <a:rPr kumimoji="0" lang="th-TH" altLang="th-TH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kumimoji="0" lang="th-TH" altLang="th-TH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กำหนด</a:t>
            </a:r>
            <a:endParaRPr kumimoji="0" lang="en-US" altLang="th-TH" sz="21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ngsana New" panose="02020603050405020304" pitchFamily="18" charset="-34"/>
              <a:cs typeface="EucrosiaUPC" panose="02020603050405020304" pitchFamily="18" charset="-34"/>
            </a:endParaRPr>
          </a:p>
          <a:p>
            <a:pPr marL="0" marR="0" lvl="0" indent="90011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90600" algn="l"/>
              </a:tabLst>
              <a:defRPr/>
            </a:pPr>
            <a:r>
              <a:rPr kumimoji="0" lang="th-TH" altLang="th-TH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(3) การดำเนินการตามกระบวนการจัดซื้อจัดจ้างต่อไปอาจก่อให้เกิดความเสียหายแก่หน่วยงาน</a:t>
            </a:r>
            <a:br>
              <a:rPr kumimoji="0" lang="th-TH" altLang="th-TH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kumimoji="0" lang="th-TH" altLang="th-TH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ของรัฐหรือกระทบต่อประโยชน์สาธารณะ</a:t>
            </a:r>
            <a:endParaRPr kumimoji="0" lang="en-US" altLang="th-TH" sz="21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ngsana New" panose="02020603050405020304" pitchFamily="18" charset="-34"/>
              <a:cs typeface="EucrosiaUPC" panose="02020603050405020304" pitchFamily="18" charset="-34"/>
            </a:endParaRPr>
          </a:p>
          <a:p>
            <a:pPr marL="0" marR="0" lvl="0" indent="90011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90600" algn="l"/>
              </a:tabLst>
              <a:defRPr/>
            </a:pPr>
            <a:r>
              <a:rPr kumimoji="0" lang="th-TH" altLang="th-TH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(4) กรณีอื่นในทำนองเดียวกับ (1) (2) หรือ (3) ทั้งนี้ ตามที่กำหนดในกฎกระทรวง</a:t>
            </a:r>
          </a:p>
          <a:p>
            <a:pPr marL="0" marR="0" lvl="0" indent="900113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>
                <a:tab pos="990600" algn="l"/>
              </a:tabLst>
              <a:defRPr/>
            </a:pPr>
            <a:r>
              <a:rPr kumimoji="0" lang="th-TH" altLang="th-TH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	การยกเลิกการจัดซื้อจัดจ้างตามวรรคหนึ่งเป็นเอกสิทธิ์ของหน่วยงานของรัฐ ผู้ยื่นข้อเสนอในการ</a:t>
            </a:r>
            <a:br>
              <a:rPr kumimoji="0" lang="th-TH" altLang="th-TH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kumimoji="0" lang="th-TH" altLang="th-TH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จัดซื้อจัดจ้างที่ถูกยกเลิกนั้นจะเรียกร้องค่าเสียหายใดๆ จากหน่วยงานของรัฐไม่ได้</a:t>
            </a:r>
          </a:p>
          <a:p>
            <a:pPr marL="0" marR="0" lvl="0" indent="90011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90600" algn="l"/>
              </a:tabLst>
              <a:defRPr/>
            </a:pPr>
            <a:endParaRPr kumimoji="0" lang="en-US" altLang="th-TH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cs typeface="Eucrosi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69093370"/>
      </p:ext>
    </p:extLst>
  </p:cSld>
  <p:clrMapOvr>
    <a:masterClrMapping/>
  </p:clrMapOvr>
  <p:transition spd="slow">
    <p:wedg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7505700" cy="3733800"/>
          </a:xfrm>
        </p:spPr>
        <p:txBody>
          <a:bodyPr>
            <a:normAutofit/>
          </a:bodyPr>
          <a:lstStyle/>
          <a:p>
            <a:pPr marL="0" indent="0">
              <a:buFont typeface="Wingdings 3" panose="05040102010807070707" pitchFamily="18" charset="2"/>
              <a:buNone/>
              <a:defRPr/>
            </a:pPr>
            <a:r>
              <a:rPr lang="th-TH" altLang="th-TH" sz="2400" b="1" dirty="0">
                <a:latin typeface="Angsana New" panose="02020603050405020304" pitchFamily="18" charset="-34"/>
                <a:cs typeface="EucrosiaUPC" panose="02020603050405020304" pitchFamily="18" charset="-34"/>
              </a:rPr>
              <a:t>	</a:t>
            </a:r>
            <a:r>
              <a:rPr lang="th-TH" altLang="th-TH" sz="2400" b="1" dirty="0">
                <a:solidFill>
                  <a:srgbClr val="000066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เมื่อมีการยกเลิกการจัดซื้อจัดจ้าง ให้หน่วยงานของรัฐแจ้งให้ผู้ประกอบการ</a:t>
            </a:r>
            <a:br>
              <a:rPr lang="th-TH" altLang="th-TH" sz="2400" b="1" dirty="0">
                <a:solidFill>
                  <a:srgbClr val="000066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lang="th-TH" altLang="th-TH" sz="2400" b="1" dirty="0">
                <a:solidFill>
                  <a:srgbClr val="000066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ซึ่งมารับหรือซื้อเอกสารเชิญชวนทุกรายทราบถึงเหตุผลที่ต้องยกเลิกการจัดซื้อจัดจ้าง</a:t>
            </a:r>
            <a:br>
              <a:rPr lang="th-TH" altLang="th-TH" sz="2400" b="1" dirty="0">
                <a:solidFill>
                  <a:srgbClr val="000066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lang="th-TH" altLang="th-TH" sz="2400" b="1" dirty="0">
                <a:solidFill>
                  <a:srgbClr val="000066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ครั้งนั้น</a:t>
            </a:r>
          </a:p>
          <a:p>
            <a:pPr marL="0" indent="0">
              <a:buFont typeface="Wingdings 3" panose="05040102010807070707" pitchFamily="18" charset="2"/>
              <a:buNone/>
              <a:defRPr/>
            </a:pPr>
            <a:r>
              <a:rPr lang="th-TH" altLang="th-TH" sz="2400" b="1" dirty="0">
                <a:solidFill>
                  <a:srgbClr val="000066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	ในกรณีที่มีหน่วยงานของรัฐเป็นผู้ยื่นข้อเสนอตั้งแต่ 2 รายขึ้นไป  มิให้ถือว่า</a:t>
            </a:r>
            <a:br>
              <a:rPr lang="th-TH" altLang="th-TH" sz="2400" b="1" dirty="0">
                <a:solidFill>
                  <a:srgbClr val="000066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lang="th-TH" altLang="th-TH" sz="2400" b="1" spc="-30" dirty="0">
                <a:solidFill>
                  <a:srgbClr val="000066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หน่วยงานของรัฐนั้นมีผลประโยชน์ร่วมกันหรือมีส่วนได้เสียกับหน่วยงานของรัฐอื่น</a:t>
            </a:r>
            <a:r>
              <a:rPr lang="th-TH" altLang="th-TH" sz="2400" b="1" dirty="0">
                <a:solidFill>
                  <a:srgbClr val="000066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ตาม (2)</a:t>
            </a:r>
          </a:p>
          <a:p>
            <a:pPr marL="0" indent="0">
              <a:buFont typeface="Wingdings 3" panose="05040102010807070707" pitchFamily="18" charset="2"/>
              <a:buNone/>
              <a:defRPr/>
            </a:pPr>
            <a:r>
              <a:rPr lang="th-TH" altLang="th-TH" sz="2400" b="1" dirty="0">
                <a:solidFill>
                  <a:srgbClr val="000066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	ประกาศตามวรรคหนึ่ง     ให้ประกาศในระบบเครือข่ายสารสนเทศของ</a:t>
            </a:r>
            <a:br>
              <a:rPr lang="th-TH" altLang="th-TH" sz="2400" b="1" dirty="0">
                <a:solidFill>
                  <a:srgbClr val="000066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lang="th-TH" altLang="th-TH" sz="2400" b="1" dirty="0">
                <a:solidFill>
                  <a:srgbClr val="000066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กรมบัญชีกลาง และของหน่วยงานของรัฐที่กรมบัญชีกลางกำหนด และปิดประกาศ</a:t>
            </a:r>
            <a:br>
              <a:rPr lang="th-TH" altLang="th-TH" sz="2400" b="1" dirty="0">
                <a:solidFill>
                  <a:srgbClr val="000066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lang="th-TH" altLang="th-TH" sz="2400" b="1" dirty="0">
                <a:solidFill>
                  <a:srgbClr val="000066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โดยเปิดเผย ณ สถานที่ปิดประกาศของหน่วยงานของรัฐนั้น   ในการนี้  หน่วยงาน</a:t>
            </a:r>
            <a:br>
              <a:rPr lang="th-TH" altLang="th-TH" sz="2400" b="1" dirty="0">
                <a:solidFill>
                  <a:srgbClr val="000066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lang="th-TH" altLang="th-TH" sz="2400" b="1" dirty="0">
                <a:solidFill>
                  <a:srgbClr val="000066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ของรัฐจะเผยแพร่ประกาศดังกล่าวโดยวิธีการอื่นด้วยก็ได้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71750" y="533400"/>
            <a:ext cx="4038600" cy="1076325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th-TH" altLang="th-TH" sz="3000" b="1" dirty="0">
                <a:solidFill>
                  <a:schemeClr val="tx1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EucrosiaUPC" panose="02020603050405020304" pitchFamily="18" charset="-34"/>
              </a:rPr>
              <a:t> </a:t>
            </a:r>
            <a:r>
              <a:rPr lang="th-TH" altLang="th-TH" sz="4000" b="1" dirty="0">
                <a:latin typeface="Angsana New" panose="02020603050405020304" pitchFamily="18" charset="-34"/>
                <a:ea typeface="Times New Roman" panose="02020603050405020304" pitchFamily="18" charset="0"/>
                <a:cs typeface="EucrosiaUPC" panose="02020603050405020304" pitchFamily="18" charset="-34"/>
              </a:rPr>
              <a:t>การยกเลิกการจัดซื้อจัดจ้าง</a:t>
            </a:r>
            <a:r>
              <a:rPr lang="th-TH" altLang="th-TH" sz="3000" b="1" dirty="0">
                <a:latin typeface="Angsana New" panose="02020603050405020304" pitchFamily="18" charset="-34"/>
                <a:ea typeface="Times New Roman" panose="02020603050405020304" pitchFamily="18" charset="0"/>
                <a:cs typeface="EucrosiaUPC" panose="02020603050405020304" pitchFamily="18" charset="-34"/>
              </a:rPr>
              <a:t/>
            </a:r>
            <a:br>
              <a:rPr lang="th-TH" altLang="th-TH" sz="3000" b="1" dirty="0">
                <a:latin typeface="Angsana New" panose="02020603050405020304" pitchFamily="18" charset="-34"/>
                <a:ea typeface="Times New Roman" panose="02020603050405020304" pitchFamily="18" charset="0"/>
                <a:cs typeface="EucrosiaUPC" panose="02020603050405020304" pitchFamily="18" charset="-34"/>
              </a:rPr>
            </a:br>
            <a:r>
              <a:rPr lang="th-TH" altLang="th-TH" sz="2800" b="1" dirty="0">
                <a:latin typeface="Angsana New" panose="02020603050405020304" pitchFamily="18" charset="-34"/>
                <a:ea typeface="Times New Roman" panose="02020603050405020304" pitchFamily="18" charset="0"/>
                <a:cs typeface="EucrosiaUPC" panose="02020603050405020304" pitchFamily="18" charset="-34"/>
              </a:rPr>
              <a:t>(</a:t>
            </a:r>
            <a:r>
              <a:rPr lang="th-TH" altLang="th-TH" sz="2800" b="1" dirty="0">
                <a:solidFill>
                  <a:schemeClr val="tx1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EucrosiaUPC" panose="02020603050405020304" pitchFamily="18" charset="-34"/>
              </a:rPr>
              <a:t>มาตรา 67(ต่อ))</a:t>
            </a:r>
            <a:endParaRPr lang="th-TH" altLang="th-TH" sz="2800" b="1" dirty="0">
              <a:latin typeface="Angsana New" panose="02020603050405020304" pitchFamily="18" charset="-34"/>
              <a:ea typeface="Times New Roman" panose="02020603050405020304" pitchFamily="18" charset="0"/>
              <a:cs typeface="Eucrosi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03280950"/>
      </p:ext>
    </p:extLst>
  </p:cSld>
  <p:clrMapOvr>
    <a:masterClrMapping/>
  </p:clrMapOvr>
  <p:transition spd="slow">
    <p:wedg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Content Placeholder 2"/>
          <p:cNvSpPr>
            <a:spLocks noGrp="1"/>
          </p:cNvSpPr>
          <p:nvPr>
            <p:ph idx="1"/>
          </p:nvPr>
        </p:nvSpPr>
        <p:spPr>
          <a:xfrm>
            <a:off x="914400" y="2286000"/>
            <a:ext cx="7291387" cy="3444875"/>
          </a:xfrm>
        </p:spPr>
        <p:txBody>
          <a:bodyPr rtlCol="0">
            <a:normAutofit/>
          </a:bodyPr>
          <a:lstStyle/>
          <a:p>
            <a:pPr>
              <a:buSzPct val="65000"/>
              <a:buFont typeface="Wingdings" panose="05000000000000000000" pitchFamily="2" charset="2"/>
              <a:buChar char="Ø"/>
              <a:defRPr/>
            </a:pPr>
            <a:r>
              <a:rPr lang="th-TH" alt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ต้องทำสัญญาตามแบบที่คณะกรรมการนโยบายกำหนด  โดยความ</a:t>
            </a:r>
            <a:br>
              <a:rPr lang="th-TH" alt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lang="th-TH" alt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เห็นชอบของสำนักงานอัยการสูงสุด</a:t>
            </a:r>
          </a:p>
          <a:p>
            <a:pPr marL="0" indent="0" eaLnBrk="1" fontAlgn="auto" hangingPunct="1">
              <a:spcAft>
                <a:spcPts val="0"/>
              </a:spcAft>
              <a:buFont typeface="Wingdings 3" panose="05040102010807070707" pitchFamily="18" charset="2"/>
              <a:buNone/>
              <a:defRPr/>
            </a:pPr>
            <a:endParaRPr lang="th-TH" altLang="th-TH" sz="2800" b="1" dirty="0">
              <a:solidFill>
                <a:srgbClr val="0000CC"/>
              </a:solidFill>
              <a:latin typeface="Angsana New" panose="02020603050405020304" pitchFamily="18" charset="-34"/>
              <a:cs typeface="EucrosiaUPC" panose="02020603050405020304" pitchFamily="18" charset="-34"/>
            </a:endParaRPr>
          </a:p>
          <a:p>
            <a:pPr>
              <a:buSzPct val="65000"/>
              <a:buFont typeface="Wingdings" panose="05000000000000000000" pitchFamily="2" charset="2"/>
              <a:buChar char="Ø"/>
              <a:defRPr/>
            </a:pPr>
            <a:r>
              <a:rPr lang="th-TH" alt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หากมีความจำเป็นต้องทำแตกต่างจากที่กำหนด       โดยไม่ทำให้</a:t>
            </a:r>
            <a:br>
              <a:rPr lang="th-TH" alt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lang="th-TH" alt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หน่วยงานของรัฐเสียเปรียบ สามารถกระทำได้  หากเห็นว่ามีปัญหา</a:t>
            </a:r>
            <a:br>
              <a:rPr lang="th-TH" alt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lang="th-TH" alt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ในทางเสียเปรียบ ให้ส่งร่างให้สำนักงานอัยการสูงสุดพิจารณาก่อน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345581" y="692150"/>
            <a:ext cx="4452838" cy="11401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noFill/>
            <a:prstDash val="sysDash"/>
          </a:ln>
          <a:effectLst/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การทำ</a:t>
            </a:r>
            <a:r>
              <a:rPr kumimoji="0" lang="th-TH" altLang="th-T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สัญญา</a:t>
            </a:r>
          </a:p>
          <a:p>
            <a:pPr lvl="0" fontAlgn="auto">
              <a:spcAft>
                <a:spcPts val="0"/>
              </a:spcAft>
              <a:defRPr/>
            </a:pPr>
            <a:r>
              <a:rPr lang="th-TH" sz="2400" b="1" dirty="0">
                <a:latin typeface="Angsana New" panose="02020603050405020304" pitchFamily="18" charset="-34"/>
                <a:cs typeface="EucrosiaUPC" panose="02020603050405020304" pitchFamily="18" charset="-34"/>
              </a:rPr>
              <a:t>(มาตรา 93)</a:t>
            </a:r>
            <a:endParaRPr kumimoji="0" lang="th-TH" sz="2400" b="1" i="0" u="none" strike="noStrike" kern="1200" cap="none" spc="0" normalizeH="0" baseline="0" noProof="0" dirty="0">
              <a:ln w="3175" cmpd="sng">
                <a:noFill/>
              </a:ln>
              <a:solidFill>
                <a:prstClr val="black"/>
              </a:solidFill>
              <a:uLnTx/>
              <a:uFillTx/>
              <a:latin typeface="Angsana New" panose="02020603050405020304" pitchFamily="18" charset="-34"/>
              <a:cs typeface="EucrosiaUPC" panose="02020603050405020304" pitchFamily="18" charset="-34"/>
            </a:endParaRPr>
          </a:p>
        </p:txBody>
      </p:sp>
      <p:pic>
        <p:nvPicPr>
          <p:cNvPr id="6656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076" y="5445224"/>
            <a:ext cx="2217340" cy="115212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81867"/>
      </p:ext>
    </p:extLst>
  </p:cSld>
  <p:clrMapOvr>
    <a:masterClrMapping/>
  </p:clrMapOvr>
  <p:transition spd="slow">
    <p:wedg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071562" y="1981200"/>
            <a:ext cx="7005638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buClr>
                <a:srgbClr val="A53010"/>
              </a:buClr>
              <a:buSzPct val="65000"/>
              <a:buFont typeface="Wingdings" panose="05000000000000000000" pitchFamily="2" charset="2"/>
              <a:buChar char="Ø"/>
              <a:defRPr/>
            </a:pP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หากจำเป็นต้องร่างสัญญาขึ้นใหม่  ให้ส่งร่างสัญญาให้สำนักงานอัยการสูงสุดพิจารณาให้ความเห็นชอบก่อน       </a:t>
            </a:r>
            <a:r>
              <a:rPr kumimoji="0" lang="th-TH" altLang="th-TH" sz="2800" b="1" i="0" u="sng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เว้นแต่ </a:t>
            </a: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การทำสัญญาตามแบบที่สำนักงานอัยการสูงสุดได้เคยให้ความเห็นชอบมาแล้ว สามารถกระทำได้</a:t>
            </a:r>
          </a:p>
          <a:p>
            <a:pPr marR="0" lvl="0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Pct val="65000"/>
              <a:buFont typeface="Wingdings" panose="05000000000000000000" pitchFamily="2" charset="2"/>
              <a:buChar char="Ø"/>
              <a:tabLst/>
              <a:defRPr/>
            </a:pP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หากจำเป็นต้องทำสัญญาเป็นภาษาต่างประเทศ        ให้ทำเป็น</a:t>
            </a:r>
            <a:b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ภาษาอังกฤษ  และต้องจัดทำข้อสรุปสาระสำคัญแห่งสัญญาเป็น</a:t>
            </a:r>
            <a:b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ภาษาไทยตามหลักเกณฑ์ที่คณะกรรมการนโยบายประกาศ</a:t>
            </a:r>
            <a:b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กำหนด  </a:t>
            </a:r>
            <a:r>
              <a:rPr kumimoji="0" lang="th-TH" altLang="th-TH" sz="2800" b="1" i="0" u="sng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เว้นแต่ </a:t>
            </a: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การทำสัญญาตามแบบสัญญาที่คณะกรรมการ </a:t>
            </a:r>
            <a:b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นโยบายกำหนด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5581" y="426204"/>
            <a:ext cx="4452838" cy="11401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noFill/>
            <a:prstDash val="sysDash"/>
          </a:ln>
          <a:effectLst/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การทำ</a:t>
            </a:r>
            <a:r>
              <a:rPr kumimoji="0" lang="th-TH" altLang="th-T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สัญญา</a:t>
            </a:r>
          </a:p>
          <a:p>
            <a:pPr lvl="0" fontAlgn="auto">
              <a:spcAft>
                <a:spcPts val="0"/>
              </a:spcAft>
              <a:defRPr/>
            </a:pPr>
            <a:r>
              <a:rPr lang="th-TH" sz="2400" b="1" dirty="0">
                <a:latin typeface="Angsana New" panose="02020603050405020304" pitchFamily="18" charset="-34"/>
                <a:cs typeface="EucrosiaUPC" panose="02020603050405020304" pitchFamily="18" charset="-34"/>
              </a:rPr>
              <a:t>(มาตรา 93 (ต่อ))</a:t>
            </a:r>
            <a:endParaRPr kumimoji="0" lang="th-TH" sz="2400" b="1" i="0" u="none" strike="noStrike" kern="1200" cap="none" spc="0" normalizeH="0" baseline="0" noProof="0" dirty="0">
              <a:ln w="3175" cmpd="sng">
                <a:noFill/>
              </a:ln>
              <a:solidFill>
                <a:prstClr val="black"/>
              </a:solidFill>
              <a:uLnTx/>
              <a:uFillTx/>
              <a:latin typeface="Angsana New" panose="02020603050405020304" pitchFamily="18" charset="-34"/>
              <a:cs typeface="Eucrosi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40937134"/>
      </p:ext>
    </p:extLst>
  </p:cSld>
  <p:clrMapOvr>
    <a:masterClrMapping/>
  </p:clrMapOvr>
  <p:transition spd="slow">
    <p:wedg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72306" y="1600200"/>
            <a:ext cx="7799388" cy="498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Pct val="65000"/>
              <a:buFont typeface="Wingdings" panose="05000000000000000000" pitchFamily="2" charset="2"/>
              <a:buChar char="Ø"/>
              <a:tabLst/>
              <a:defRPr/>
            </a:pP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หากไม่ได้ทำสัญญาตามแบบสัญญา  หรือไม่ได้ส่งร่างสัญญาให้สำนักงาน</a:t>
            </a:r>
            <a:b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อัยการสูงสุดพิจารณาให้ความเห็นชอบก่อน  ให้ส่งสัญญานั้นให้สำนักงาน</a:t>
            </a:r>
            <a:b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อัยการสูงสุดพิจารณาให้ความเห็นชอบในภายหลังได้      เมื่อได้รับความเห็นชอบแล้ว  หรือแก้ไขสัญญาตามความเห็นของสำนักงานอัยการสูงสุดแล้ว  </a:t>
            </a:r>
            <a:r>
              <a:rPr kumimoji="0" lang="th-TH" altLang="th-TH" sz="2800" b="1" i="0" u="sng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ให้ถือว่าสัญญานั้นมีผลสมบูรณ์</a:t>
            </a:r>
          </a:p>
          <a:p>
            <a:pPr marR="0" lvl="0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Pct val="65000"/>
              <a:buFont typeface="Wingdings" panose="05000000000000000000" pitchFamily="2" charset="2"/>
              <a:buChar char="Ø"/>
              <a:tabLst/>
              <a:defRPr/>
            </a:pP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กรณีที่หน่วยงานของรัฐไม่ได้ทำสัญญาตามแบบสัญญา    หรือไม่แก้ไข</a:t>
            </a:r>
            <a:b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สัญญาตามความเห็นของสำนักงานอัยการสูงสุด  หรือคู่สัญญาไม่ตกลง</a:t>
            </a:r>
            <a:b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หรือยินยอมให้แก้ไขสัญญาตามความเห็นของสำนักงานอัยการสูงสุด </a:t>
            </a:r>
            <a:b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หากข้อสัญญาที่แตกต่างจากแบบสัญญาหรือข้อสัญญา   ที่ไม่แก้ไขตาม</a:t>
            </a:r>
            <a:b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ความเห็นของสำนักงานอัยการสูงสุดเป็นส่วนที่เป็นสาระสำคัญหรือเป็น</a:t>
            </a:r>
            <a:b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กรณีผิดพลาดอย่างร้ายแรงตามมาตรา 104    </a:t>
            </a: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 </a:t>
            </a:r>
            <a:r>
              <a:rPr kumimoji="0" lang="th-TH" altLang="th-TH" sz="2800" b="1" i="0" u="sng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ให้ถือว่าสัญญานั้นเป็นโมฆะ</a:t>
            </a:r>
          </a:p>
          <a:p>
            <a:pPr marL="342900" marR="0" lvl="0" indent="-342900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endParaRPr kumimoji="0" lang="th-TH" altLang="th-TH" sz="28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ngsana New" panose="02020603050405020304" pitchFamily="18" charset="-34"/>
              <a:cs typeface="EucrosiaUPC" panose="02020603050405020304" pitchFamily="18" charset="-34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811090" y="314425"/>
            <a:ext cx="3521819" cy="9877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noFill/>
            <a:prstDash val="sysDash"/>
          </a:ln>
          <a:effectLst/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การทำ</a:t>
            </a:r>
            <a:r>
              <a:rPr kumimoji="0" lang="th-TH" alt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สัญญา</a:t>
            </a:r>
          </a:p>
          <a:p>
            <a:pPr lvl="0" fontAlgn="auto">
              <a:spcAft>
                <a:spcPts val="0"/>
              </a:spcAft>
              <a:defRPr/>
            </a:pPr>
            <a:r>
              <a:rPr lang="th-TH" sz="2400" b="1" dirty="0">
                <a:latin typeface="Angsana New" panose="02020603050405020304" pitchFamily="18" charset="-34"/>
                <a:cs typeface="EucrosiaUPC" panose="02020603050405020304" pitchFamily="18" charset="-34"/>
              </a:rPr>
              <a:t>(มาตรา 93 (ต่อ))</a:t>
            </a:r>
            <a:endParaRPr kumimoji="0" lang="th-TH" sz="2400" b="1" i="0" u="none" strike="noStrike" kern="1200" cap="none" spc="0" normalizeH="0" baseline="0" noProof="0" dirty="0">
              <a:ln w="3175" cmpd="sng">
                <a:noFill/>
              </a:ln>
              <a:solidFill>
                <a:prstClr val="black"/>
              </a:solidFill>
              <a:uLnTx/>
              <a:uFillTx/>
              <a:latin typeface="Angsana New" panose="02020603050405020304" pitchFamily="18" charset="-34"/>
              <a:cs typeface="Eucrosi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1285771"/>
      </p:ext>
    </p:extLst>
  </p:cSld>
  <p:clrMapOvr>
    <a:masterClrMapping/>
  </p:clrMapOvr>
  <p:transition spd="slow">
    <p:wedg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2258615" y="476032"/>
            <a:ext cx="4626769" cy="590768"/>
          </a:xfrm>
          <a:solidFill>
            <a:schemeClr val="accent2">
              <a:lumMod val="20000"/>
              <a:lumOff val="80000"/>
            </a:schemeClr>
          </a:solidFill>
          <a:ln w="28575">
            <a:prstDash val="sysDash"/>
          </a:ln>
        </p:spPr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th-TH" altLang="th-TH" sz="3600" b="1" dirty="0">
                <a:ln>
                  <a:noFill/>
                </a:ln>
                <a:solidFill>
                  <a:srgbClr val="000066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การจัดทำข้อตกลงเป็นหนังสือ</a:t>
            </a:r>
            <a:endParaRPr lang="th-TH" sz="3600" b="1" dirty="0">
              <a:solidFill>
                <a:srgbClr val="000066"/>
              </a:solidFill>
              <a:latin typeface="Angsana New" panose="02020603050405020304" pitchFamily="18" charset="-34"/>
              <a:cs typeface="EucrosiaUPC" panose="02020603050405020304" pitchFamily="18" charset="-34"/>
            </a:endParaRPr>
          </a:p>
        </p:txBody>
      </p:sp>
      <p:sp>
        <p:nvSpPr>
          <p:cNvPr id="76802" name="ตัวแทนเนื้อหา 2"/>
          <p:cNvSpPr>
            <a:spLocks noGrp="1"/>
          </p:cNvSpPr>
          <p:nvPr>
            <p:ph idx="1"/>
          </p:nvPr>
        </p:nvSpPr>
        <p:spPr>
          <a:xfrm>
            <a:off x="754856" y="1295399"/>
            <a:ext cx="8208963" cy="4766469"/>
          </a:xfrm>
        </p:spPr>
        <p:txBody>
          <a:bodyPr/>
          <a:lstStyle/>
          <a:p>
            <a:pPr lvl="1"/>
            <a:r>
              <a:rPr lang="th-TH" altLang="th-TH" sz="2400" b="1" dirty="0">
                <a:solidFill>
                  <a:srgbClr val="0000CC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หน่วยงานรัฐ</a:t>
            </a:r>
            <a:r>
              <a:rPr lang="th-TH" altLang="th-TH" sz="2400" b="1" i="1" u="sng" dirty="0">
                <a:solidFill>
                  <a:srgbClr val="0000CC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อาจทำข้อตกลงเป็นหนังสือ</a:t>
            </a:r>
            <a:r>
              <a:rPr lang="th-TH" altLang="th-TH" sz="2400" b="1" dirty="0">
                <a:solidFill>
                  <a:srgbClr val="0000CC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โดยไม่ทำตามแบบสัญญาที่คณะกรรมการนโยบายกำหนดก็ได้ ในกรณีดังต่อไปนี้</a:t>
            </a:r>
          </a:p>
        </p:txBody>
      </p:sp>
      <p:sp>
        <p:nvSpPr>
          <p:cNvPr id="5" name="TextBox 35"/>
          <p:cNvSpPr txBox="1">
            <a:spLocks noChangeArrowheads="1"/>
          </p:cNvSpPr>
          <p:nvPr/>
        </p:nvSpPr>
        <p:spPr bwMode="auto">
          <a:xfrm>
            <a:off x="1552575" y="2040334"/>
            <a:ext cx="6300788" cy="11310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99CC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marL="0" marR="0" lvl="1" indent="0" algn="l" defTabSz="914400" rtl="0" eaLnBrk="1" fontAlgn="base" latinLnBrk="0" hangingPunct="1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kumimoji="0" lang="en-US" altLang="th-TH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EucrosiaUPC" panose="02020603050405020304" pitchFamily="18" charset="-34"/>
                <a:cs typeface="EucrosiaUPC" panose="02020603050405020304" pitchFamily="18" charset="-34"/>
              </a:rPr>
              <a:t>1.</a:t>
            </a: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EucrosiaUPC" panose="02020603050405020304" pitchFamily="18" charset="-34"/>
                <a:cs typeface="EucrosiaUPC" panose="02020603050405020304" pitchFamily="18" charset="-34"/>
              </a:rPr>
              <a:t> การจัดซื้อจัดจ้างโดยวิธีคัดเลือกตามมาตรา 56 (1) (ค) หรือ การจัดซื้อจัดจ้างโดยวิธีเฉพาะเจาะจง</a:t>
            </a:r>
            <a:b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EucrosiaUPC" panose="02020603050405020304" pitchFamily="18" charset="-34"/>
                <a:cs typeface="EucrosiaUPC" panose="02020603050405020304" pitchFamily="18" charset="-34"/>
              </a:rPr>
            </a:b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EucrosiaUPC" panose="02020603050405020304" pitchFamily="18" charset="-34"/>
                <a:cs typeface="EucrosiaUPC" panose="02020603050405020304" pitchFamily="18" charset="-34"/>
              </a:rPr>
              <a:t>    ตามมาตรา 56 (2) (ข) (ง) หรือ (ฉ) หรือการจ้างที่ปรึกษาโดยวิธีเฉพาะเจาะจงตามมาตรา 70 (3) (ข)</a:t>
            </a:r>
          </a:p>
        </p:txBody>
      </p:sp>
      <p:sp>
        <p:nvSpPr>
          <p:cNvPr id="6" name="TextBox 35"/>
          <p:cNvSpPr txBox="1">
            <a:spLocks noChangeArrowheads="1"/>
          </p:cNvSpPr>
          <p:nvPr/>
        </p:nvSpPr>
        <p:spPr bwMode="auto">
          <a:xfrm>
            <a:off x="1552574" y="3331401"/>
            <a:ext cx="3171825" cy="3616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99CC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marL="0" marR="0" lvl="1" indent="0" algn="l" defTabSz="914400" rtl="0" eaLnBrk="1" fontAlgn="base" latinLnBrk="0" hangingPunct="1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EucrosiaUPC" panose="02020603050405020304" pitchFamily="18" charset="-34"/>
                <a:cs typeface="EucrosiaUPC" panose="02020603050405020304" pitchFamily="18" charset="-34"/>
              </a:rPr>
              <a:t>2. </a:t>
            </a: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EucrosiaUPC" panose="02020603050405020304" pitchFamily="18" charset="-34"/>
                <a:cs typeface="EucrosiaUPC" panose="02020603050405020304" pitchFamily="18" charset="-34"/>
              </a:rPr>
              <a:t>การจัดซื้อจัดจ้างจากหน่วยงานรัฐ</a:t>
            </a:r>
          </a:p>
        </p:txBody>
      </p:sp>
      <p:sp>
        <p:nvSpPr>
          <p:cNvPr id="7" name="TextBox 35"/>
          <p:cNvSpPr txBox="1">
            <a:spLocks noChangeArrowheads="1"/>
          </p:cNvSpPr>
          <p:nvPr/>
        </p:nvSpPr>
        <p:spPr bwMode="auto">
          <a:xfrm>
            <a:off x="1552575" y="3827389"/>
            <a:ext cx="6332538" cy="6181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99CC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marL="0" marR="0" lvl="1" indent="0" algn="l" defTabSz="914400" rtl="0" eaLnBrk="1" fontAlgn="base" latinLnBrk="0" hangingPunct="1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EucrosiaUPC" panose="02020603050405020304" pitchFamily="18" charset="-34"/>
                <a:cs typeface="EucrosiaUPC" panose="02020603050405020304" pitchFamily="18" charset="-34"/>
              </a:rPr>
              <a:t>3. </a:t>
            </a: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EucrosiaUPC" panose="02020603050405020304" pitchFamily="18" charset="-34"/>
                <a:cs typeface="EucrosiaUPC" panose="02020603050405020304" pitchFamily="18" charset="-34"/>
              </a:rPr>
              <a:t>กรณีที่คู่สัญญาสามารถส่งมอบพัสดุได้ครบถ้วนภายใน 5 วันทำการ นับแต่วันถัดจากวันทำข้อตกลง</a:t>
            </a:r>
          </a:p>
        </p:txBody>
      </p:sp>
      <p:sp>
        <p:nvSpPr>
          <p:cNvPr id="8" name="TextBox 35"/>
          <p:cNvSpPr txBox="1">
            <a:spLocks noChangeArrowheads="1"/>
          </p:cNvSpPr>
          <p:nvPr/>
        </p:nvSpPr>
        <p:spPr bwMode="auto">
          <a:xfrm>
            <a:off x="1552575" y="4570773"/>
            <a:ext cx="4695825" cy="3616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99CC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marL="0" marR="0" lvl="1" indent="0" algn="l" defTabSz="914400" rtl="0" eaLnBrk="1" fontAlgn="base" latinLnBrk="0" hangingPunct="1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EucrosiaUPC" panose="02020603050405020304" pitchFamily="18" charset="-34"/>
                <a:cs typeface="EucrosiaUPC" panose="02020603050405020304" pitchFamily="18" charset="-34"/>
              </a:rPr>
              <a:t>4. </a:t>
            </a: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EucrosiaUPC" panose="02020603050405020304" pitchFamily="18" charset="-34"/>
                <a:cs typeface="EucrosiaUPC" panose="02020603050405020304" pitchFamily="18" charset="-34"/>
              </a:rPr>
              <a:t>การเช่าที่ผู้เช่าไม่ต้องเสียเงินอื่นใดนอกจากค่าเช่า</a:t>
            </a:r>
          </a:p>
        </p:txBody>
      </p:sp>
      <p:sp>
        <p:nvSpPr>
          <p:cNvPr id="9" name="TextBox 35"/>
          <p:cNvSpPr txBox="1">
            <a:spLocks noChangeArrowheads="1"/>
          </p:cNvSpPr>
          <p:nvPr/>
        </p:nvSpPr>
        <p:spPr bwMode="auto">
          <a:xfrm>
            <a:off x="1552575" y="5040868"/>
            <a:ext cx="5153025" cy="3616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99CC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marL="0" marR="0" lvl="1" indent="0" algn="l" defTabSz="914400" rtl="0" eaLnBrk="1" fontAlgn="base" latinLnBrk="0" hangingPunct="1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EucrosiaUPC" panose="02020603050405020304" pitchFamily="18" charset="-34"/>
                <a:cs typeface="EucrosiaUPC" panose="02020603050405020304" pitchFamily="18" charset="-34"/>
              </a:rPr>
              <a:t>5. </a:t>
            </a: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EucrosiaUPC" panose="02020603050405020304" pitchFamily="18" charset="-34"/>
                <a:cs typeface="EucrosiaUPC" panose="02020603050405020304" pitchFamily="18" charset="-34"/>
              </a:rPr>
              <a:t>กรณีอื่นตามที่คณะกรรมการนโยบายประกาศในราชกิจจา</a:t>
            </a:r>
            <a:r>
              <a:rPr kumimoji="0" lang="th-T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EucrosiaUPC" panose="02020603050405020304" pitchFamily="18" charset="-34"/>
                <a:cs typeface="EucrosiaUPC" panose="02020603050405020304" pitchFamily="18" charset="-34"/>
              </a:rPr>
              <a:t>นุเบกษา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EucrosiaUPC" panose="02020603050405020304" pitchFamily="18" charset="-34"/>
              <a:cs typeface="EucrosiaUPC" panose="02020603050405020304" pitchFamily="18" charset="-34"/>
            </a:endParaRPr>
          </a:p>
        </p:txBody>
      </p:sp>
      <p:sp>
        <p:nvSpPr>
          <p:cNvPr id="76809" name="TextBox 35"/>
          <p:cNvSpPr txBox="1">
            <a:spLocks noChangeArrowheads="1"/>
          </p:cNvSpPr>
          <p:nvPr/>
        </p:nvSpPr>
        <p:spPr bwMode="auto">
          <a:xfrm>
            <a:off x="384175" y="5611932"/>
            <a:ext cx="8375650" cy="91948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342900" indent="-3429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marL="0" marR="0" lvl="1" indent="0" algn="l" defTabSz="914400" rtl="0" eaLnBrk="1" fontAlgn="base" latinLnBrk="0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anose="05040102010807070707" pitchFamily="18" charset="2"/>
              <a:buNone/>
              <a:tabLst/>
              <a:defRPr/>
            </a:pPr>
            <a:r>
              <a:rPr kumimoji="0" lang="en-US" altLang="th-TH" sz="4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**</a:t>
            </a:r>
            <a:r>
              <a:rPr kumimoji="0" lang="th-TH" altLang="th-TH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   การจัดซื้อจัดจ้า</a:t>
            </a:r>
            <a:r>
              <a:rPr kumimoji="0" lang="th-TH" altLang="th-TH" sz="2000" b="1" i="1" u="sng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งวงเงินเล็กน้อย</a:t>
            </a:r>
            <a:r>
              <a:rPr kumimoji="0" lang="th-TH" altLang="th-TH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ตามที่กำหนดในกฎกระทรวง จะไม่ทำข้อตกลงเป็นหนังสือไว้ต่อกันก็ได้ </a:t>
            </a:r>
            <a:br>
              <a:rPr kumimoji="0" lang="th-TH" altLang="th-TH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kumimoji="0" lang="th-TH" altLang="th-TH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             แต่ต้องมีหลักฐานในการจัดซื้อจัดจ้างครั้งนั้น </a:t>
            </a:r>
            <a:r>
              <a:rPr kumimoji="0" lang="en-US" altLang="th-TH" sz="4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**</a:t>
            </a:r>
            <a:r>
              <a:rPr kumimoji="0" lang="th-TH" altLang="th-TH" sz="4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 </a:t>
            </a:r>
          </a:p>
        </p:txBody>
      </p:sp>
      <p:pic>
        <p:nvPicPr>
          <p:cNvPr id="76810" name="Picture 2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075" y="4021693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2485544"/>
      </p:ext>
    </p:extLst>
  </p:cSld>
  <p:clrMapOvr>
    <a:masterClrMapping/>
  </p:clrMapOvr>
  <p:transition spd="slow">
    <p:wedg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Content Placeholder 2"/>
          <p:cNvSpPr>
            <a:spLocks noGrp="1"/>
          </p:cNvSpPr>
          <p:nvPr>
            <p:ph idx="1"/>
          </p:nvPr>
        </p:nvSpPr>
        <p:spPr>
          <a:xfrm>
            <a:off x="533400" y="2216150"/>
            <a:ext cx="8142288" cy="4032250"/>
          </a:xfrm>
        </p:spPr>
        <p:txBody>
          <a:bodyPr>
            <a:normAutofit fontScale="92500"/>
          </a:bodyPr>
          <a:lstStyle/>
          <a:p>
            <a:pPr indent="0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None/>
              <a:defRPr/>
            </a:pPr>
            <a:r>
              <a:rPr lang="th-TH" sz="2400" b="1" dirty="0">
                <a:latin typeface="Angsana New" panose="02020603050405020304" pitchFamily="18" charset="-34"/>
                <a:cs typeface="EucrosiaUPC" panose="02020603050405020304" pitchFamily="18" charset="-34"/>
              </a:rPr>
              <a:t>	สัญญาหรือข้อตกลงเป็นหนังสือที่ได้</a:t>
            </a:r>
            <a:r>
              <a:rPr lang="th-TH" sz="2800" b="1" u="sng" dirty="0">
                <a:solidFill>
                  <a:srgbClr val="FF0000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ลงนามแล้วจะแก้ไขไม่ได้</a:t>
            </a:r>
            <a:r>
              <a:rPr lang="th-TH" sz="2800" b="1" dirty="0">
                <a:solidFill>
                  <a:srgbClr val="FF0000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  </a:t>
            </a:r>
            <a:r>
              <a:rPr lang="th-TH" sz="2800" b="1" i="1" u="sng" dirty="0">
                <a:solidFill>
                  <a:schemeClr val="accent1">
                    <a:lumMod val="75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เว้นแต่ </a:t>
            </a:r>
            <a:r>
              <a:rPr lang="th-TH" sz="2400" b="1" dirty="0">
                <a:latin typeface="Angsana New" panose="02020603050405020304" pitchFamily="18" charset="-34"/>
                <a:cs typeface="EucrosiaUPC" panose="02020603050405020304" pitchFamily="18" charset="-34"/>
              </a:rPr>
              <a:t>ในกรณีดังต่อไปนี้</a:t>
            </a:r>
            <a:r>
              <a:rPr lang="th-TH" sz="2400" b="1" spc="-20" dirty="0">
                <a:latin typeface="Angsana New" panose="02020603050405020304" pitchFamily="18" charset="-34"/>
                <a:cs typeface="EucrosiaUPC" panose="02020603050405020304" pitchFamily="18" charset="-34"/>
              </a:rPr>
              <a:t>ให้อยู่ในดุลพินิจของผู้มีอำนาจที่จะพิจารณาอนุมัติให้แก้ไขได้</a:t>
            </a:r>
            <a:endParaRPr lang="en-US" sz="2400" b="1" dirty="0">
              <a:latin typeface="Angsana New" panose="02020603050405020304" pitchFamily="18" charset="-34"/>
              <a:cs typeface="EucrosiaUPC" panose="02020603050405020304" pitchFamily="18" charset="-34"/>
            </a:endParaRPr>
          </a:p>
          <a:p>
            <a:pPr indent="0">
              <a:spcBef>
                <a:spcPts val="0"/>
              </a:spcBef>
              <a:buFont typeface="Wingdings 3" panose="05040102010807070707" pitchFamily="18" charset="2"/>
              <a:buNone/>
              <a:defRPr/>
            </a:pPr>
            <a:r>
              <a:rPr lang="th-TH" sz="2400" b="1" spc="-20" dirty="0">
                <a:latin typeface="Angsana New" panose="02020603050405020304" pitchFamily="18" charset="-34"/>
                <a:cs typeface="EucrosiaUPC" panose="02020603050405020304" pitchFamily="18" charset="-34"/>
              </a:rPr>
              <a:t>		(1) </a:t>
            </a:r>
            <a:r>
              <a:rPr lang="th-TH" sz="2400" b="1" dirty="0">
                <a:latin typeface="Angsana New" panose="02020603050405020304" pitchFamily="18" charset="-34"/>
                <a:cs typeface="EucrosiaUPC" panose="02020603050405020304" pitchFamily="18" charset="-34"/>
              </a:rPr>
              <a:t>เป็นการแก้ไขตามมาตรา 93 วรรคห้า  </a:t>
            </a:r>
          </a:p>
          <a:p>
            <a:pPr indent="0">
              <a:spcBef>
                <a:spcPts val="0"/>
              </a:spcBef>
              <a:buFont typeface="Wingdings 3" panose="05040102010807070707" pitchFamily="18" charset="2"/>
              <a:buNone/>
              <a:defRPr/>
            </a:pPr>
            <a:r>
              <a:rPr lang="th-TH" sz="2000" b="1" dirty="0">
                <a:solidFill>
                  <a:srgbClr val="0C03BD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กรณีไม่ได้ทำสัญญาตามแบบที่กำหนด หรือไม่ได้ส่งร่างสัญญาให้สำนักงานอัยการสูงสุดพิจารณาก่อน</a:t>
            </a:r>
            <a:br>
              <a:rPr lang="th-TH" sz="2000" b="1" dirty="0">
                <a:solidFill>
                  <a:srgbClr val="0C03BD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lang="th-TH" sz="2000" b="1" dirty="0">
                <a:solidFill>
                  <a:srgbClr val="0C03BD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ให้ส่งสัญญาให้สำนักงานอัยการสูงสุดพิจารณาภายหลังได้ เมื่อสำนักงานอัยการสูงสุดพิจารณา</a:t>
            </a:r>
            <a:br>
              <a:rPr lang="th-TH" sz="2000" b="1" dirty="0">
                <a:solidFill>
                  <a:srgbClr val="0C03BD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lang="th-TH" sz="2000" b="1" dirty="0">
                <a:solidFill>
                  <a:srgbClr val="0C03BD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ให้ความเห็นชอบแล้ว หรือเมื่อสำนักงานอัยการสูงสุดพิจารณาเห็นชอบแต่ให้แก้ไขสัญญา ถ้าแก้ไขให้เป็นไปตามความเห็นของสำนักงานอัยการสูงสุด ให้ถือว่าสัญญานั้นมีผลสมบูรณ์</a:t>
            </a:r>
            <a:endParaRPr lang="en-US" sz="2000" b="1" dirty="0">
              <a:solidFill>
                <a:srgbClr val="0C03BD"/>
              </a:solidFill>
              <a:latin typeface="Angsana New" panose="02020603050405020304" pitchFamily="18" charset="-34"/>
              <a:cs typeface="EucrosiaUPC" panose="02020603050405020304" pitchFamily="18" charset="-34"/>
            </a:endParaRPr>
          </a:p>
          <a:p>
            <a:pPr indent="0">
              <a:spcBef>
                <a:spcPts val="0"/>
              </a:spcBef>
              <a:buFont typeface="Wingdings 3" panose="05040102010807070707" pitchFamily="18" charset="2"/>
              <a:buNone/>
              <a:defRPr/>
            </a:pPr>
            <a:r>
              <a:rPr lang="th-TH" sz="2400" b="1" dirty="0">
                <a:latin typeface="Angsana New" panose="02020603050405020304" pitchFamily="18" charset="-34"/>
                <a:cs typeface="EucrosiaUPC" panose="02020603050405020304" pitchFamily="18" charset="-34"/>
              </a:rPr>
              <a:t>		(2) ในกรณีที่มีความจำเป็นต้องแก้ไขสัญญาหรือข้อตกลง </a:t>
            </a:r>
            <a:r>
              <a:rPr lang="th-TH" sz="2400" b="1" spc="-20" dirty="0">
                <a:latin typeface="Angsana New" panose="02020603050405020304" pitchFamily="18" charset="-34"/>
                <a:cs typeface="EucrosiaUPC" panose="02020603050405020304" pitchFamily="18" charset="-34"/>
              </a:rPr>
              <a:t>หากการแก้ไขนั้น</a:t>
            </a:r>
            <a:br>
              <a:rPr lang="th-TH" sz="2400" b="1" spc="-20" dirty="0"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lang="th-TH" sz="2400" b="1" spc="-20" dirty="0">
                <a:latin typeface="Angsana New" panose="02020603050405020304" pitchFamily="18" charset="-34"/>
                <a:cs typeface="EucrosiaUPC" panose="02020603050405020304" pitchFamily="18" charset="-34"/>
              </a:rPr>
              <a:t>ไม่ทำให้หน่วยงานของรัฐ</a:t>
            </a:r>
            <a:r>
              <a:rPr lang="th-TH" sz="2400" b="1" dirty="0">
                <a:latin typeface="Angsana New" panose="02020603050405020304" pitchFamily="18" charset="-34"/>
                <a:cs typeface="EucrosiaUPC" panose="02020603050405020304" pitchFamily="18" charset="-34"/>
              </a:rPr>
              <a:t>เสียประโยชน์ </a:t>
            </a:r>
            <a:endParaRPr lang="en-US" sz="2400" b="1" dirty="0">
              <a:latin typeface="Angsana New" panose="02020603050405020304" pitchFamily="18" charset="-34"/>
              <a:cs typeface="EucrosiaUPC" panose="02020603050405020304" pitchFamily="18" charset="-34"/>
            </a:endParaRPr>
          </a:p>
          <a:p>
            <a:pPr indent="0">
              <a:spcBef>
                <a:spcPts val="0"/>
              </a:spcBef>
              <a:buFont typeface="Wingdings 3" panose="05040102010807070707" pitchFamily="18" charset="2"/>
              <a:buNone/>
              <a:defRPr/>
            </a:pPr>
            <a:r>
              <a:rPr lang="th-TH" sz="2400" b="1" dirty="0">
                <a:latin typeface="Angsana New" panose="02020603050405020304" pitchFamily="18" charset="-34"/>
                <a:cs typeface="EucrosiaUPC" panose="02020603050405020304" pitchFamily="18" charset="-34"/>
              </a:rPr>
              <a:t>		(3) เป็นการแก้ไขเพื่อประโยชน์แก่หน่วยงานของรัฐหรือประโยชน์สาธารณะ</a:t>
            </a:r>
            <a:endParaRPr lang="en-US" sz="2400" b="1" dirty="0">
              <a:latin typeface="Angsana New" panose="02020603050405020304" pitchFamily="18" charset="-34"/>
              <a:cs typeface="EucrosiaUPC" panose="02020603050405020304" pitchFamily="18" charset="-34"/>
            </a:endParaRPr>
          </a:p>
          <a:p>
            <a:pPr indent="0">
              <a:spcBef>
                <a:spcPts val="0"/>
              </a:spcBef>
              <a:buFont typeface="Wingdings 3" panose="05040102010807070707" pitchFamily="18" charset="2"/>
              <a:buNone/>
              <a:defRPr/>
            </a:pPr>
            <a:r>
              <a:rPr lang="th-TH" sz="2400" b="1" dirty="0">
                <a:latin typeface="Angsana New" panose="02020603050405020304" pitchFamily="18" charset="-34"/>
                <a:cs typeface="EucrosiaUPC" panose="02020603050405020304" pitchFamily="18" charset="-34"/>
              </a:rPr>
              <a:t>		(4) กรณีอื่นตามที่กำหนดในกฎกระทรวง</a:t>
            </a:r>
            <a:endParaRPr lang="en-US" sz="2400" b="1" dirty="0">
              <a:latin typeface="Angsana New" panose="02020603050405020304" pitchFamily="18" charset="-34"/>
              <a:cs typeface="EucrosiaUPC" panose="02020603050405020304" pitchFamily="18" charset="-34"/>
            </a:endParaRPr>
          </a:p>
          <a:p>
            <a:pPr indent="0">
              <a:spcBef>
                <a:spcPts val="0"/>
              </a:spcBef>
              <a:buFont typeface="Wingdings 3" panose="05040102010807070707" pitchFamily="18" charset="2"/>
              <a:buNone/>
              <a:defRPr/>
            </a:pPr>
            <a:r>
              <a:rPr lang="th-TH" sz="2000" b="1" dirty="0">
                <a:latin typeface="Angsana New" panose="02020603050405020304" pitchFamily="18" charset="-34"/>
                <a:cs typeface="EucrosiaUPC" panose="02020603050405020304" pitchFamily="18" charset="-34"/>
              </a:rPr>
              <a:t>			</a:t>
            </a:r>
            <a:endParaRPr lang="en-US" sz="2000" b="1" dirty="0">
              <a:latin typeface="Angsana New" panose="02020603050405020304" pitchFamily="18" charset="-34"/>
              <a:cs typeface="EucrosiaUPC" panose="02020603050405020304" pitchFamily="18" charset="-34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368550" y="685800"/>
            <a:ext cx="4413250" cy="10556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noFill/>
            <a:prstDash val="sysDash"/>
          </a:ln>
          <a:effectLst/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การแก้ไขสัญญา</a:t>
            </a:r>
          </a:p>
          <a:p>
            <a:pPr fontAlgn="auto">
              <a:spcAft>
                <a:spcPts val="0"/>
              </a:spcAft>
              <a:defRPr/>
            </a:pPr>
            <a:r>
              <a:rPr lang="th-TH" altLang="th-TH" sz="3000" b="1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(มาตรา 97 )</a:t>
            </a:r>
          </a:p>
        </p:txBody>
      </p:sp>
      <p:sp>
        <p:nvSpPr>
          <p:cNvPr id="5" name="Left Brace 4"/>
          <p:cNvSpPr/>
          <p:nvPr/>
        </p:nvSpPr>
        <p:spPr>
          <a:xfrm>
            <a:off x="533400" y="3048001"/>
            <a:ext cx="144462" cy="1223962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cs typeface="EucrosiaUPC" panose="02020603050405020304" pitchFamily="18" charset="-34"/>
            </a:endParaRPr>
          </a:p>
        </p:txBody>
      </p:sp>
      <p:sp>
        <p:nvSpPr>
          <p:cNvPr id="7" name="Right Brace 6"/>
          <p:cNvSpPr/>
          <p:nvPr/>
        </p:nvSpPr>
        <p:spPr>
          <a:xfrm>
            <a:off x="8485188" y="3048000"/>
            <a:ext cx="190500" cy="1223963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cs typeface="Eucrosi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91117116"/>
      </p:ext>
    </p:extLst>
  </p:cSld>
  <p:clrMapOvr>
    <a:masterClrMapping/>
  </p:clrMapOvr>
  <p:transition spd="slow">
    <p:wedg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8686800" cy="3929062"/>
          </a:xfrm>
        </p:spPr>
        <p:txBody>
          <a:bodyPr>
            <a:normAutofit/>
          </a:bodyPr>
          <a:lstStyle/>
          <a:p>
            <a:pPr indent="0">
              <a:spcBef>
                <a:spcPts val="0"/>
              </a:spcBef>
              <a:buFont typeface="Wingdings 3" panose="05040102010807070707" pitchFamily="18" charset="2"/>
              <a:buNone/>
              <a:defRPr/>
            </a:pPr>
            <a:r>
              <a:rPr lang="th-TH" sz="2200" b="1" dirty="0">
                <a:latin typeface="Angsana New" panose="02020603050405020304" pitchFamily="18" charset="-34"/>
                <a:cs typeface="EucrosiaUPC" panose="02020603050405020304" pitchFamily="18" charset="-34"/>
              </a:rPr>
              <a:t>		</a:t>
            </a:r>
            <a:r>
              <a:rPr lang="th-TH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ในกรณีการแก้ไขสัญญาที่หน่วยงานของรัฐเห็นว่าจะมีปัญหาในทางเสียประโยชน์</a:t>
            </a:r>
            <a:br>
              <a:rPr lang="th-TH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lang="th-TH" sz="2200" b="1" spc="-20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หรือไม่รัดกุมพอ ก็ให้ส่งร่างสัญญาที่แก้ไขนั้นไปให้สำนักงานอัยการสูงสุดพิจารณาให้</a:t>
            </a:r>
            <a:br>
              <a:rPr lang="th-TH" sz="2200" b="1" spc="-20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lang="th-TH" sz="2200" b="1" spc="-20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ความเห็นชอบก่อน</a:t>
            </a:r>
            <a:endParaRPr lang="en-US" sz="2200" b="1" dirty="0">
              <a:solidFill>
                <a:schemeClr val="tx1">
                  <a:lumMod val="95000"/>
                  <a:lumOff val="5000"/>
                </a:schemeClr>
              </a:solidFill>
              <a:latin typeface="Angsana New" panose="02020603050405020304" pitchFamily="18" charset="-34"/>
              <a:cs typeface="EucrosiaUPC" panose="02020603050405020304" pitchFamily="18" charset="-34"/>
            </a:endParaRPr>
          </a:p>
          <a:p>
            <a:pPr indent="0">
              <a:spcBef>
                <a:spcPts val="0"/>
              </a:spcBef>
              <a:buFont typeface="Wingdings 3" panose="05040102010807070707" pitchFamily="18" charset="2"/>
              <a:buNone/>
              <a:defRPr/>
            </a:pPr>
            <a:r>
              <a:rPr lang="th-TH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		การแก้ไขสัญญาหรือข้อตกลงตามวรรคหนึ่งหรือวรรคสองจะต้องปฏิบัติตามกฎหมาย</a:t>
            </a:r>
            <a:br>
              <a:rPr lang="th-TH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lang="th-TH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ว่าด้วยวิธีการงบประมาณหรือกฎหมายอื่นที่เกี่ยวข้อง หากมีความจำเป็นต้องเพิ่มหรือ</a:t>
            </a:r>
            <a:br>
              <a:rPr lang="th-TH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lang="th-TH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ลดวงเงิน หรือเพิ่มหรือลดระยะเวลาส่งมอบหรือระยะเวลาในการทำงาน ให้ตกลงพร้อมกันไป </a:t>
            </a:r>
            <a:endParaRPr lang="en-US" sz="2200" b="1" dirty="0">
              <a:solidFill>
                <a:schemeClr val="tx1">
                  <a:lumMod val="95000"/>
                  <a:lumOff val="5000"/>
                </a:schemeClr>
              </a:solidFill>
              <a:latin typeface="Angsana New" panose="02020603050405020304" pitchFamily="18" charset="-34"/>
              <a:cs typeface="EucrosiaUPC" panose="02020603050405020304" pitchFamily="18" charset="-34"/>
            </a:endParaRPr>
          </a:p>
          <a:p>
            <a:pPr indent="0">
              <a:spcBef>
                <a:spcPts val="0"/>
              </a:spcBef>
              <a:buFont typeface="Wingdings 3" panose="05040102010807070707" pitchFamily="18" charset="2"/>
              <a:buNone/>
              <a:defRPr/>
            </a:pPr>
            <a:r>
              <a:rPr lang="th-TH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		ในกรณีที่มีการแก้ไขสัญญาหรือข้อตกลงเพื่อ</a:t>
            </a:r>
            <a:r>
              <a:rPr lang="th-TH" sz="2200" b="1" u="sng" dirty="0">
                <a:solidFill>
                  <a:schemeClr val="accent2">
                    <a:lumMod val="50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เพิ่มวงเงิน</a:t>
            </a:r>
            <a:r>
              <a:rPr lang="th-TH" sz="2200" b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 </a:t>
            </a:r>
            <a:r>
              <a:rPr lang="th-TH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เมื่อรวมวงเงินตามสัญญาหรือ</a:t>
            </a:r>
            <a:br>
              <a:rPr lang="th-TH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lang="th-TH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ข้อตกลงเดิมและวงเงินที่เพิ่มขึ้นใหม่แล้ว หากวงเงินรวมดังกล่าว</a:t>
            </a:r>
            <a:r>
              <a:rPr lang="th-TH" sz="2200" b="1" u="sng" dirty="0">
                <a:solidFill>
                  <a:schemeClr val="accent2">
                    <a:lumMod val="50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มีผลทำให้ผู้มีอำนาจอนุมัติสั่งซื้อหรือสั่ง</a:t>
            </a:r>
            <a:br>
              <a:rPr lang="th-TH" sz="2200" b="1" u="sng" dirty="0">
                <a:solidFill>
                  <a:schemeClr val="accent2">
                    <a:lumMod val="50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lang="th-TH" sz="2200" b="1" u="sng" dirty="0">
                <a:solidFill>
                  <a:schemeClr val="accent2">
                    <a:lumMod val="50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จ้างเปลี่ยนแปลงไป</a:t>
            </a:r>
            <a:r>
              <a:rPr lang="th-TH" sz="2200" b="1" dirty="0">
                <a:solidFill>
                  <a:schemeClr val="accent2">
                    <a:lumMod val="50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 </a:t>
            </a:r>
            <a:r>
              <a:rPr lang="th-TH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จะต้องดำเนินการให้ผู้มีอำนาจอนุมัติสั่งซื้อหรือสั่งจ้างตามวงเงินรวมดังกล่าวเป็น</a:t>
            </a:r>
            <a:br>
              <a:rPr lang="th-TH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lang="th-TH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ผู้อนุมัติการแก้ไขสัญญาหรือข้อตกลงด้วย</a:t>
            </a:r>
            <a:endParaRPr lang="en-US" sz="2200" b="1" dirty="0">
              <a:solidFill>
                <a:schemeClr val="tx1">
                  <a:lumMod val="95000"/>
                  <a:lumOff val="5000"/>
                </a:schemeClr>
              </a:solidFill>
              <a:latin typeface="Angsana New" panose="02020603050405020304" pitchFamily="18" charset="-34"/>
              <a:cs typeface="EucrosiaUPC" panose="02020603050405020304" pitchFamily="18" charset="-34"/>
            </a:endParaRPr>
          </a:p>
          <a:p>
            <a:pPr indent="0">
              <a:spcBef>
                <a:spcPts val="0"/>
              </a:spcBef>
              <a:buFont typeface="Wingdings 3" panose="05040102010807070707" pitchFamily="18" charset="2"/>
              <a:buNone/>
              <a:defRPr/>
            </a:pPr>
            <a:r>
              <a:rPr lang="th-TH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		ในกรณีที่มีการแก้ไขสัญญาหรือข้อตกลงเพื่อ</a:t>
            </a:r>
            <a:r>
              <a:rPr lang="th-TH" sz="2200" b="1" u="sng" dirty="0">
                <a:solidFill>
                  <a:schemeClr val="accent2">
                    <a:lumMod val="50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ลดวงเงิน</a:t>
            </a:r>
            <a:r>
              <a:rPr lang="th-TH" sz="2200" b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 </a:t>
            </a:r>
            <a:r>
              <a:rPr lang="th-TH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ให้ผู้มีอำนาจอนุมัติสั่งซื้อหรือ</a:t>
            </a:r>
            <a:br>
              <a:rPr lang="th-TH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lang="th-TH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สั่งจ้างตามวงเงินเดิมเป็นผู้อนุมัติการแก้ไขสัญญาหรือข้อตกลง</a:t>
            </a:r>
            <a:endParaRPr lang="en-US" sz="2200" b="1" dirty="0">
              <a:solidFill>
                <a:schemeClr val="tx1">
                  <a:lumMod val="95000"/>
                  <a:lumOff val="5000"/>
                </a:schemeClr>
              </a:solidFill>
              <a:latin typeface="Angsana New" panose="02020603050405020304" pitchFamily="18" charset="-34"/>
              <a:cs typeface="EucrosiaUPC" panose="02020603050405020304" pitchFamily="18" charset="-34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65375" y="502403"/>
            <a:ext cx="4413250" cy="10556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noFill/>
            <a:prstDash val="sysDash"/>
          </a:ln>
          <a:effectLst/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การแก้ไขสัญญา</a:t>
            </a:r>
          </a:p>
          <a:p>
            <a:pPr fontAlgn="auto">
              <a:spcAft>
                <a:spcPts val="0"/>
              </a:spcAft>
              <a:defRPr/>
            </a:pPr>
            <a:r>
              <a:rPr lang="th-TH" altLang="th-TH" sz="2400" b="1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(มาตรา 97 (ต่อ))</a:t>
            </a:r>
          </a:p>
        </p:txBody>
      </p:sp>
    </p:spTree>
    <p:extLst>
      <p:ext uri="{BB962C8B-B14F-4D97-AF65-F5344CB8AC3E}">
        <p14:creationId xmlns:p14="http://schemas.microsoft.com/office/powerpoint/2010/main" val="753947931"/>
      </p:ext>
    </p:extLst>
  </p:cSld>
  <p:clrMapOvr>
    <a:masterClrMapping/>
  </p:clrMapOvr>
  <p:transition spd="slow">
    <p:wedg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702196" y="546447"/>
            <a:ext cx="5739607" cy="9747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noFill/>
            <a:prstDash val="sysDash"/>
          </a:ln>
          <a:effectLst/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36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การบริหารสัญญาและการตรวจรับพัสดุ</a:t>
            </a:r>
            <a:endParaRPr kumimoji="0" lang="th-TH" sz="3600" b="1" i="0" u="none" strike="noStrike" kern="1200" cap="none" spc="0" normalizeH="0" baseline="0" noProof="0" dirty="0">
              <a:ln w="3175" cmpd="sng">
                <a:noFill/>
              </a:ln>
              <a:solidFill>
                <a:srgbClr val="0000CC"/>
              </a:solidFill>
              <a:uLnTx/>
              <a:uFillTx/>
              <a:latin typeface="Angsana New" panose="02020603050405020304" pitchFamily="18" charset="-34"/>
              <a:cs typeface="EucrosiaUPC" panose="02020603050405020304" pitchFamily="18" charset="-34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463596336"/>
              </p:ext>
            </p:extLst>
          </p:nvPr>
        </p:nvGraphicFramePr>
        <p:xfrm>
          <a:off x="251520" y="1988840"/>
          <a:ext cx="7293049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9876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2924175"/>
            <a:ext cx="1550988" cy="223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5030173"/>
      </p:ext>
    </p:extLst>
  </p:cSld>
  <p:clrMapOvr>
    <a:masterClrMapping/>
  </p:clrMapOvr>
  <p:transition spd="slow">
    <p:wedg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0" y="762000"/>
            <a:ext cx="6286500" cy="1402597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การงดหรือลดค่าปรับ </a:t>
            </a:r>
            <a:b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หรือการขยายระยะเวลาทำการตามสัญญา</a:t>
            </a:r>
            <a:r>
              <a:rPr lang="th-TH" b="1" dirty="0">
                <a:solidFill>
                  <a:srgbClr val="0000CC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/>
            </a:r>
            <a:br>
              <a:rPr lang="th-TH" b="1" dirty="0">
                <a:solidFill>
                  <a:srgbClr val="0000CC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(มาตรา 102)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85800" y="2667000"/>
            <a:ext cx="8267700" cy="316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None/>
              <a:tabLst/>
              <a:defRPr/>
            </a:pPr>
            <a:r>
              <a:rPr kumimoji="0" lang="th-TH" alt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(1) เหตุเกิดจากความผิดหรือความบกพร่องของหน่วยงานของรัฐ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None/>
              <a:tabLst/>
              <a:defRPr/>
            </a:pPr>
            <a:r>
              <a:rPr kumimoji="0" lang="th-TH" alt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(2) เหตุสุดวิสัย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None/>
              <a:tabLst/>
              <a:defRPr/>
            </a:pPr>
            <a:r>
              <a:rPr kumimoji="0" lang="th-TH" alt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(3) เหตุเกิดจากพฤติการณ์อันหนึ่งอันใดที่คู่สัญญาไม่ต้องรับผิด</a:t>
            </a:r>
            <a:br>
              <a:rPr kumimoji="0" lang="th-TH" alt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kumimoji="0" lang="th-TH" alt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      ตามกฎหมาย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None/>
              <a:tabLst/>
              <a:defRPr/>
            </a:pPr>
            <a:r>
              <a:rPr kumimoji="0" lang="th-TH" alt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ngsana New" panose="02020603050405020304" pitchFamily="18" charset="-34"/>
                <a:cs typeface="EucrosiaUPC" panose="02020603050405020304" pitchFamily="18" charset="-34"/>
              </a:rPr>
              <a:t>(4) เหตุอื่นตามที่กำหนดในกฎกระทรวง </a:t>
            </a:r>
          </a:p>
        </p:txBody>
      </p:sp>
    </p:spTree>
    <p:extLst>
      <p:ext uri="{BB962C8B-B14F-4D97-AF65-F5344CB8AC3E}">
        <p14:creationId xmlns:p14="http://schemas.microsoft.com/office/powerpoint/2010/main" val="41352779"/>
      </p:ext>
    </p:extLst>
  </p:cSld>
  <p:clrMapOvr>
    <a:masterClrMapping/>
  </p:clrMapOvr>
  <p:transition spd="slow">
    <p:wedg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819400" y="557213"/>
            <a:ext cx="3505200" cy="111918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r>
              <a:rPr lang="th-TH" sz="3600" b="1" dirty="0">
                <a:solidFill>
                  <a:srgbClr val="000066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เหตุบอกเลิกสัญญา</a:t>
            </a:r>
            <a:r>
              <a:rPr lang="th-TH" b="1" dirty="0">
                <a:solidFill>
                  <a:srgbClr val="000066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/>
            </a:r>
            <a:br>
              <a:rPr lang="th-TH" b="1" dirty="0">
                <a:solidFill>
                  <a:srgbClr val="000066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lang="th-TH" sz="2800" b="1" dirty="0">
                <a:solidFill>
                  <a:srgbClr val="000066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(มาตรา 103)</a:t>
            </a:r>
          </a:p>
        </p:txBody>
      </p:sp>
      <p:sp>
        <p:nvSpPr>
          <p:cNvPr id="81922" name="ตัวยึดเนื้อหา 2"/>
          <p:cNvSpPr>
            <a:spLocks noGrp="1"/>
          </p:cNvSpPr>
          <p:nvPr>
            <p:ph idx="1"/>
          </p:nvPr>
        </p:nvSpPr>
        <p:spPr>
          <a:xfrm>
            <a:off x="571500" y="2044699"/>
            <a:ext cx="8000999" cy="3255963"/>
          </a:xfrm>
        </p:spPr>
        <p:txBody>
          <a:bodyPr>
            <a:noAutofit/>
          </a:bodyPr>
          <a:lstStyle/>
          <a:p>
            <a:pPr indent="0">
              <a:lnSpc>
                <a:spcPct val="100000"/>
              </a:lnSpc>
              <a:spcBef>
                <a:spcPct val="0"/>
              </a:spcBef>
              <a:buFont typeface="Wingdings 3" panose="05040102010807070707" pitchFamily="18" charset="2"/>
              <a:buNone/>
            </a:pPr>
            <a:r>
              <a:rPr lang="th-TH" altLang="th-TH" sz="3200" b="1" dirty="0">
                <a:solidFill>
                  <a:schemeClr val="tx1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	</a:t>
            </a:r>
            <a:r>
              <a:rPr lang="th-TH" altLang="th-TH" sz="3200" b="1" dirty="0"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  <a:t>ในกรณีที่มีเหตุอันเชื่อได้ว่าผู้ขายหรือผู้รับจ้างไม่สามารถส่ง</a:t>
            </a:r>
            <a:br>
              <a:rPr lang="th-TH" altLang="th-TH" sz="3200" b="1" dirty="0"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</a:br>
            <a:r>
              <a:rPr lang="th-TH" altLang="th-TH" sz="3200" b="1" dirty="0"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  <a:t>มอบงานหรือทำงานให้แล้วเสร็จได้ภายในระยะเวลาที่กำหนด หรือ</a:t>
            </a:r>
            <a:br>
              <a:rPr lang="th-TH" altLang="th-TH" sz="3200" b="1" dirty="0"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</a:br>
            <a:r>
              <a:rPr lang="th-TH" altLang="th-TH" sz="3200" b="1" dirty="0"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  <a:t>เหตุอื่นตามที่กำหนดไว้ในพระราชบัญญัตินี้   หรือในสัญญา   หรือ</a:t>
            </a:r>
            <a:br>
              <a:rPr lang="th-TH" altLang="th-TH" sz="3200" b="1" dirty="0"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</a:br>
            <a:r>
              <a:rPr lang="th-TH" altLang="th-TH" sz="3200" b="1" dirty="0"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  <a:t>ข้อตกลง    หรือเหตุอื่นตามระเบียบที่รัฐมนตรีกำหนด       </a:t>
            </a:r>
            <a:r>
              <a:rPr lang="th-TH" altLang="th-TH" sz="3200" b="1" u="sng" dirty="0">
                <a:solidFill>
                  <a:srgbClr val="FF0000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  <a:t>ให้อยู่</a:t>
            </a:r>
            <a:br>
              <a:rPr lang="th-TH" altLang="th-TH" sz="3200" b="1" u="sng" dirty="0">
                <a:solidFill>
                  <a:srgbClr val="FF0000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</a:br>
            <a:r>
              <a:rPr lang="th-TH" altLang="th-TH" sz="3200" b="1" u="sng" dirty="0">
                <a:solidFill>
                  <a:srgbClr val="FF0000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  <a:t>ในดุลพินิจของผู้มีอำนาจที่จะบอกเลิกสัญญาหรือข้อตกลงกับ</a:t>
            </a:r>
            <a:br>
              <a:rPr lang="th-TH" altLang="th-TH" sz="3200" b="1" u="sng" dirty="0">
                <a:solidFill>
                  <a:srgbClr val="FF0000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</a:br>
            <a:r>
              <a:rPr lang="th-TH" altLang="th-TH" sz="3200" b="1" u="sng" dirty="0">
                <a:solidFill>
                  <a:srgbClr val="FF0000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  <a:t>คู่สัญญา</a:t>
            </a:r>
            <a:endParaRPr lang="en-US" altLang="th-TH" sz="3200" b="1" u="sng" dirty="0">
              <a:solidFill>
                <a:srgbClr val="FF0000"/>
              </a:solidFill>
              <a:latin typeface="Angsana New" panose="02020603050405020304" pitchFamily="18" charset="-34"/>
              <a:ea typeface="Cordia New" panose="020B0304020202020204" pitchFamily="34" charset="-34"/>
              <a:cs typeface="EucrosiaUPC" panose="02020603050405020304" pitchFamily="18" charset="-34"/>
            </a:endParaRPr>
          </a:p>
          <a:p>
            <a:pPr indent="0">
              <a:lnSpc>
                <a:spcPct val="100000"/>
              </a:lnSpc>
              <a:spcBef>
                <a:spcPct val="0"/>
              </a:spcBef>
              <a:buFont typeface="Wingdings 3" panose="05040102010807070707" pitchFamily="18" charset="2"/>
              <a:buNone/>
            </a:pPr>
            <a:r>
              <a:rPr lang="th-TH" altLang="th-TH" sz="3200" b="1" dirty="0"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  <a:t>			</a:t>
            </a:r>
            <a:endParaRPr lang="en-US" altLang="th-TH" sz="3200" b="1" dirty="0">
              <a:latin typeface="Angsana New" panose="02020603050405020304" pitchFamily="18" charset="-34"/>
              <a:ea typeface="Cordia New" panose="020B0304020202020204" pitchFamily="34" charset="-34"/>
              <a:cs typeface="EucrosiaUPC" panose="02020603050405020304" pitchFamily="18" charset="-34"/>
            </a:endParaRPr>
          </a:p>
        </p:txBody>
      </p:sp>
      <p:pic>
        <p:nvPicPr>
          <p:cNvPr id="81924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138" y="5300663"/>
            <a:ext cx="1754187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8605272"/>
      </p:ext>
    </p:extLst>
  </p:cSld>
  <p:clrMapOvr>
    <a:masterClrMapping/>
  </p:clrMapOvr>
  <p:transition spd="slow">
    <p:wedg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322512" y="611187"/>
            <a:ext cx="4498975" cy="121761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ความเป็นโมฆะของสัญญา</a:t>
            </a:r>
            <a:r>
              <a:rPr lang="th-TH" b="1" dirty="0">
                <a:solidFill>
                  <a:srgbClr val="0000CC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/>
            </a:r>
            <a:br>
              <a:rPr lang="th-TH" b="1" dirty="0">
                <a:solidFill>
                  <a:srgbClr val="0000CC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</a:br>
            <a:r>
              <a:rPr 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(มาตรา 104)</a:t>
            </a:r>
          </a:p>
        </p:txBody>
      </p:sp>
      <p:sp>
        <p:nvSpPr>
          <p:cNvPr id="82946" name="ตัวยึดเนื้อหา 2"/>
          <p:cNvSpPr>
            <a:spLocks noGrp="1"/>
          </p:cNvSpPr>
          <p:nvPr>
            <p:ph idx="1"/>
          </p:nvPr>
        </p:nvSpPr>
        <p:spPr>
          <a:xfrm>
            <a:off x="533401" y="2273300"/>
            <a:ext cx="8070850" cy="2527300"/>
          </a:xfrm>
        </p:spPr>
        <p:txBody>
          <a:bodyPr/>
          <a:lstStyle/>
          <a:p>
            <a:pPr indent="0">
              <a:spcBef>
                <a:spcPct val="0"/>
              </a:spcBef>
              <a:buFont typeface="Wingdings 3" panose="05040102010807070707" pitchFamily="18" charset="2"/>
              <a:buNone/>
            </a:pPr>
            <a:r>
              <a:rPr lang="th-TH" altLang="th-TH" sz="3200" b="1" dirty="0">
                <a:solidFill>
                  <a:schemeClr val="tx1"/>
                </a:solidFill>
                <a:latin typeface="Angsana New" panose="02020603050405020304" pitchFamily="18" charset="-34"/>
                <a:cs typeface="EucrosiaUPC" panose="02020603050405020304" pitchFamily="18" charset="-34"/>
              </a:rPr>
              <a:t>	</a:t>
            </a:r>
            <a:r>
              <a:rPr lang="th-TH" altLang="th-TH" sz="3200" b="1" dirty="0">
                <a:solidFill>
                  <a:schemeClr val="tx1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  <a:t>ในกรณีที่สัญญาหรือข้อตกลงเกิดจากกรณีที่</a:t>
            </a:r>
            <a:r>
              <a:rPr lang="th-TH" altLang="th-TH" sz="3200" b="1" i="1" u="sng" dirty="0">
                <a:solidFill>
                  <a:srgbClr val="FF0000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  <a:t>หน่วยงานรัฐมิได้</a:t>
            </a:r>
            <a:br>
              <a:rPr lang="th-TH" altLang="th-TH" sz="3200" b="1" i="1" u="sng" dirty="0">
                <a:solidFill>
                  <a:srgbClr val="FF0000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</a:br>
            <a:r>
              <a:rPr lang="th-TH" altLang="th-TH" sz="3200" b="1" i="1" u="sng" dirty="0">
                <a:solidFill>
                  <a:srgbClr val="FF0000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  <a:t>ปฏิบัติ</a:t>
            </a:r>
            <a:r>
              <a:rPr lang="th-TH" altLang="th-TH" sz="3200" b="1" dirty="0">
                <a:solidFill>
                  <a:schemeClr val="tx1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  <a:t>ตามที่กำหนดในพระราชบัญญัติ กฎกระทรวง ระเบียบ หรือ</a:t>
            </a:r>
            <a:br>
              <a:rPr lang="th-TH" altLang="th-TH" sz="3200" b="1" dirty="0">
                <a:solidFill>
                  <a:schemeClr val="tx1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</a:br>
            <a:r>
              <a:rPr lang="th-TH" altLang="th-TH" sz="3200" b="1" dirty="0">
                <a:solidFill>
                  <a:schemeClr val="tx1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  <a:t>ประกาศที่ออกตามพระราชบัญญัติฉบับนี้ </a:t>
            </a:r>
            <a:r>
              <a:rPr lang="th-TH" altLang="th-TH" sz="3200" b="1" i="1" u="sng" dirty="0">
                <a:solidFill>
                  <a:srgbClr val="FF0000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  <a:t>ในส่วนที่ไม่เป็น</a:t>
            </a:r>
            <a:br>
              <a:rPr lang="th-TH" altLang="th-TH" sz="3200" b="1" i="1" u="sng" dirty="0">
                <a:solidFill>
                  <a:srgbClr val="FF0000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</a:br>
            <a:r>
              <a:rPr lang="th-TH" altLang="th-TH" sz="3200" b="1" i="1" u="sng" dirty="0">
                <a:solidFill>
                  <a:srgbClr val="FF0000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  <a:t>สาระสำคัญหรือผิดพลาดไม่ร้ายแรง</a:t>
            </a:r>
            <a:r>
              <a:rPr lang="th-TH" altLang="th-TH" sz="3200" b="1" dirty="0"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  <a:t> </a:t>
            </a:r>
            <a:r>
              <a:rPr lang="th-TH" altLang="th-TH" sz="3200" b="1" dirty="0">
                <a:solidFill>
                  <a:schemeClr val="tx1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  <a:t>ไม่ทำให้สัญญาหรือข้อตกลง</a:t>
            </a:r>
            <a:br>
              <a:rPr lang="th-TH" altLang="th-TH" sz="3200" b="1" dirty="0">
                <a:solidFill>
                  <a:schemeClr val="tx1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</a:br>
            <a:r>
              <a:rPr lang="th-TH" altLang="th-TH" sz="3200" b="1" dirty="0">
                <a:solidFill>
                  <a:schemeClr val="tx1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  <a:t>เกี่ยวกับการจัดซื้อจัดจ้างเป็นโมฆะ		</a:t>
            </a:r>
            <a:r>
              <a:rPr lang="th-TH" altLang="th-TH" sz="3200" b="1" dirty="0">
                <a:latin typeface="Angsana New" panose="02020603050405020304" pitchFamily="18" charset="-34"/>
                <a:ea typeface="Cordia New" panose="020B0304020202020204" pitchFamily="34" charset="-34"/>
                <a:cs typeface="EucrosiaUPC" panose="02020603050405020304" pitchFamily="18" charset="-34"/>
              </a:rPr>
              <a:t>	</a:t>
            </a:r>
            <a:endParaRPr lang="en-US" altLang="th-TH" sz="3200" b="1" dirty="0">
              <a:latin typeface="Angsana New" panose="02020603050405020304" pitchFamily="18" charset="-34"/>
              <a:ea typeface="Cordia New" panose="020B0304020202020204" pitchFamily="34" charset="-34"/>
              <a:cs typeface="EucrosiaUPC" panose="02020603050405020304" pitchFamily="18" charset="-34"/>
            </a:endParaRPr>
          </a:p>
        </p:txBody>
      </p:sp>
      <p:pic>
        <p:nvPicPr>
          <p:cNvPr id="82948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138" y="5300663"/>
            <a:ext cx="1754187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1241074"/>
      </p:ext>
    </p:extLst>
  </p:cSld>
  <p:clrMapOvr>
    <a:masterClrMapping/>
  </p:clrMapOvr>
  <p:transition spd="slow">
    <p:wedg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19600"/>
          </a:xfrm>
        </p:spPr>
        <p:txBody>
          <a:bodyPr/>
          <a:lstStyle/>
          <a:p>
            <a:pPr eaLnBrk="1" hangingPunct="1">
              <a:buClr>
                <a:srgbClr val="003300"/>
              </a:buClr>
              <a:buSzPct val="65000"/>
            </a:pPr>
            <a:r>
              <a:rPr lang="th-TH" altLang="th-TH" sz="2800" b="1" dirty="0">
                <a:solidFill>
                  <a:srgbClr val="000066"/>
                </a:solidFill>
                <a:cs typeface="EucrosiaUPC" panose="02020603050405020304" pitchFamily="18" charset="-34"/>
              </a:rPr>
              <a:t>เพื่อใช้ประกอบการพิจารณาคุณสมบัติของผู้ที่จะเข้ายื่นข้อเสนอ   หรือเข้าทำสัญญากับหน่วยงานภาครัฐ</a:t>
            </a:r>
          </a:p>
          <a:p>
            <a:pPr eaLnBrk="1" hangingPunct="1">
              <a:buClr>
                <a:srgbClr val="003300"/>
              </a:buClr>
              <a:buSzPct val="65000"/>
            </a:pPr>
            <a:r>
              <a:rPr lang="th-TH" altLang="th-TH" sz="2800" b="1" dirty="0">
                <a:solidFill>
                  <a:srgbClr val="000066"/>
                </a:solidFill>
                <a:cs typeface="EucrosiaUPC" panose="02020603050405020304" pitchFamily="18" charset="-34"/>
              </a:rPr>
              <a:t>การประเมินการปฏิบัติงานของผู้ประกอบการให้พิจารณาถึงความสามารถในการปฏิบัติงานให้แล้วเสร็จตามสัญญา </a:t>
            </a:r>
          </a:p>
          <a:p>
            <a:pPr eaLnBrk="1" hangingPunct="1">
              <a:buClr>
                <a:srgbClr val="003300"/>
              </a:buClr>
              <a:buSzPct val="65000"/>
            </a:pPr>
            <a:r>
              <a:rPr lang="th-TH" altLang="th-TH" sz="2800" b="1" dirty="0">
                <a:solidFill>
                  <a:srgbClr val="000066"/>
                </a:solidFill>
                <a:cs typeface="EucrosiaUPC" panose="02020603050405020304" pitchFamily="18" charset="-34"/>
              </a:rPr>
              <a:t>ผู้ที่ไม่ผ่านเกณฑ์การประเมินที่กำหนด      จะถูกระงับการยื่นข้อเสนอหรือทำสัญญากับหน่วยงานของรัฐไว้ชั่วคราว   จนกว่าจะมีผลการประเมินผ่านเกณฑ์</a:t>
            </a:r>
            <a:br>
              <a:rPr lang="th-TH" altLang="th-TH" sz="2800" b="1" dirty="0">
                <a:solidFill>
                  <a:srgbClr val="000066"/>
                </a:solidFill>
                <a:cs typeface="EucrosiaUPC" panose="02020603050405020304" pitchFamily="18" charset="-34"/>
              </a:rPr>
            </a:br>
            <a:r>
              <a:rPr lang="th-TH" altLang="th-TH" sz="2800" b="1" dirty="0">
                <a:solidFill>
                  <a:srgbClr val="000066"/>
                </a:solidFill>
                <a:cs typeface="EucrosiaUPC" panose="02020603050405020304" pitchFamily="18" charset="-34"/>
              </a:rPr>
              <a:t>ที่กำหนด </a:t>
            </a:r>
          </a:p>
          <a:p>
            <a:pPr eaLnBrk="1" hangingPunct="1">
              <a:buClr>
                <a:srgbClr val="003300"/>
              </a:buClr>
              <a:buSzPct val="65000"/>
            </a:pPr>
            <a:r>
              <a:rPr lang="th-TH" altLang="th-TH" sz="2800" b="1" dirty="0">
                <a:solidFill>
                  <a:srgbClr val="000066"/>
                </a:solidFill>
                <a:cs typeface="EucrosiaUPC" panose="02020603050405020304" pitchFamily="18" charset="-34"/>
              </a:rPr>
              <a:t>ผลการประเมินการปฏิบัติงานของผู้ประกอบการ (</a:t>
            </a:r>
            <a:r>
              <a:rPr lang="en-US" altLang="th-TH" sz="2800" b="1" dirty="0">
                <a:solidFill>
                  <a:srgbClr val="000066"/>
                </a:solidFill>
                <a:cs typeface="EucrosiaUPC" panose="02020603050405020304" pitchFamily="18" charset="-34"/>
              </a:rPr>
              <a:t>Grading</a:t>
            </a:r>
            <a:r>
              <a:rPr lang="th-TH" altLang="th-TH" sz="2800" b="1" dirty="0">
                <a:solidFill>
                  <a:srgbClr val="000066"/>
                </a:solidFill>
                <a:cs typeface="EucrosiaUPC" panose="02020603050405020304" pitchFamily="18" charset="-34"/>
              </a:rPr>
              <a:t>)   เป็นส่วนหนึ่งของเกณฑ์การพิจารณาคัดเลือกผู้ยื่นข้อเสนอกับหน่วยงานของรัฐ</a:t>
            </a:r>
            <a:endParaRPr lang="en-US" altLang="th-TH" sz="2800" b="1" dirty="0">
              <a:solidFill>
                <a:srgbClr val="000066"/>
              </a:solidFill>
              <a:cs typeface="EucrosiaUPC" panose="02020603050405020304" pitchFamily="18" charset="-34"/>
            </a:endParaRPr>
          </a:p>
          <a:p>
            <a:pPr eaLnBrk="1" hangingPunct="1">
              <a:buClr>
                <a:srgbClr val="003300"/>
              </a:buClr>
              <a:buSzPct val="65000"/>
            </a:pPr>
            <a:endParaRPr lang="th-TH" altLang="th-TH" sz="2800" b="1" dirty="0">
              <a:solidFill>
                <a:srgbClr val="003300"/>
              </a:solidFill>
              <a:cs typeface="EucrosiaUPC" panose="02020603050405020304" pitchFamily="18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123950" y="548041"/>
            <a:ext cx="68961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altLang="th-TH" sz="3600" b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EucrosiaUPC" panose="02020603050405020304" pitchFamily="18" charset="-34"/>
              </a:rPr>
              <a:t>การประเมินผลการปฏิบัติงานของผู้ประกอบการ </a:t>
            </a:r>
            <a:br>
              <a:rPr lang="th-TH" altLang="th-TH" sz="3600" b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EucrosiaUPC" panose="02020603050405020304" pitchFamily="18" charset="-34"/>
              </a:rPr>
            </a:br>
            <a:r>
              <a:rPr lang="th-TH" altLang="th-TH" sz="2000" b="1" dirty="0">
                <a:solidFill>
                  <a:srgbClr val="C00000"/>
                </a:solidFill>
                <a:latin typeface="Calibri" panose="020F0502020204030204" pitchFamily="34" charset="0"/>
                <a:cs typeface="EucrosiaUPC" panose="02020603050405020304" pitchFamily="18" charset="-34"/>
              </a:rPr>
              <a:t>(มาตรา 106 – มาตรา 108)</a:t>
            </a:r>
            <a:endParaRPr lang="th-TH" sz="2000" dirty="0">
              <a:solidFill>
                <a:srgbClr val="C00000"/>
              </a:solidFill>
              <a:latin typeface="Calibri" panose="020F0502020204030204" pitchFamily="34" charset="0"/>
              <a:cs typeface="EucrosiaUPC" panose="02020603050405020304" pitchFamily="18" charset="-34"/>
            </a:endParaRPr>
          </a:p>
        </p:txBody>
      </p:sp>
    </p:spTree>
  </p:cSld>
  <p:clrMapOvr>
    <a:masterClrMapping/>
  </p:clrMapOvr>
  <p:transition spd="slow">
    <p:wedg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52401"/>
            <a:ext cx="8229600" cy="838199"/>
          </a:xfrm>
        </p:spPr>
        <p:txBody>
          <a:bodyPr/>
          <a:lstStyle/>
          <a:p>
            <a:pPr algn="ctr" eaLnBrk="1" hangingPunct="1">
              <a:lnSpc>
                <a:spcPts val="2000"/>
              </a:lnSpc>
            </a:pPr>
            <a:r>
              <a:rPr lang="th-TH" altLang="th-TH" sz="4000" b="1" dirty="0">
                <a:cs typeface="EucrosiaUPC" panose="02020603050405020304" pitchFamily="18" charset="-34"/>
              </a:rPr>
              <a:t>การอุทธรณ์</a:t>
            </a:r>
            <a:br>
              <a:rPr lang="th-TH" altLang="th-TH" sz="4000" b="1" dirty="0">
                <a:cs typeface="EucrosiaUPC" panose="02020603050405020304" pitchFamily="18" charset="-34"/>
              </a:rPr>
            </a:br>
            <a:r>
              <a:rPr lang="th-TH" altLang="th-TH" sz="2000" b="1" dirty="0">
                <a:solidFill>
                  <a:srgbClr val="C00000"/>
                </a:solidFill>
                <a:cs typeface="EucrosiaUPC" panose="02020603050405020304" pitchFamily="18" charset="-34"/>
              </a:rPr>
              <a:t>(มาตรา 114-มาตรา 119)</a:t>
            </a:r>
            <a:endParaRPr lang="th-TH" altLang="th-TH" sz="2000" dirty="0">
              <a:solidFill>
                <a:srgbClr val="C00000"/>
              </a:solidFill>
              <a:cs typeface="EucrosiaUPC" panose="02020603050405020304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28600" y="1066800"/>
            <a:ext cx="8763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th-TH" sz="2200" b="1" dirty="0">
                <a:solidFill>
                  <a:srgbClr val="993300"/>
                </a:solidFill>
                <a:cs typeface="EucrosiaUPC" panose="02020603050405020304" pitchFamily="18" charset="-34"/>
              </a:rPr>
              <a:t>มาตรา 114</a:t>
            </a:r>
            <a: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   ผู้ซึ่งได้ยื่นข้อเสนอเพื่อทำการจัดซื้อจัดจ้างพัสดุกับหน่วยงานของรัฐมีสิทธิอุทธรณ์เกี่ยวกับการ</a:t>
            </a:r>
            <a:b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</a:br>
            <a: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จัดซื้อจัดจ้างพัสดุ   ในกรณีที่เห็นว่าหน่วยงานของรัฐมิได้ปฏิบัติให้เป็นไปตามหลักเกณฑ์และวิธีการที่กำหนด</a:t>
            </a:r>
            <a:b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</a:br>
            <a: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ในพระราชบัญญัตินี้ กฎกระทรวง ระเบียบ หรือประกาศที่ออกตามความในพระราชบัญญัตินี้   เป็นเหตุให้ตน</a:t>
            </a:r>
            <a:b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</a:br>
            <a: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ไม่ได้รับการประกาศผลเป็นผู้ชนะหรือไม่ได้รับการคัดเลือกเป็นคู่สัญญากับหน่วยงานของรัฐ</a:t>
            </a: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th-TH" sz="2200" b="1" dirty="0">
                <a:solidFill>
                  <a:srgbClr val="993300"/>
                </a:solidFill>
                <a:cs typeface="EucrosiaUPC" panose="02020603050405020304" pitchFamily="18" charset="-34"/>
              </a:rPr>
              <a:t>มาตรา 115</a:t>
            </a:r>
            <a: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  ผู้มีสิทธิอุทธรณ์จะยื่นอุทธรณ์ในเรื่องดังต่อไปนี้ไม่ได้ </a:t>
            </a:r>
            <a:b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</a:br>
            <a: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	(1) การเลือกใช้วิธีการจัดซื้อจัดจ้าง      หรือเกณฑ์ที่ใช้ในการพิจารณาผลการจัดซื้อจัดจ้างตามพระราชบัญญัตินี้ของหน่วยงานของรัฐ</a:t>
            </a:r>
            <a:b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</a:br>
            <a: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	(2) การยกเลิกการจัดซื้อจัดจ้างตามมาตรา 67</a:t>
            </a:r>
            <a:b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</a:br>
            <a: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	(3) การละเว้นการอ้างถึงพระราชบัญญัตินี้ กฎกระทรวง ระเบียบ  หรือประกาศที่ออกตามพระ-ราชบัญญัตินี้ในส่วนที่เกี่ยวข้องโดยตรงกับการจัดซื้อจัดจ้างในประกาศ   เอกสาร   หรือหนังสือเชิญชวนของหน่วยงานของรัฐ</a:t>
            </a:r>
            <a:b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</a:br>
            <a: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	(4) กรณีอื่นตามที่กำหนดในกฎกระทรวง</a:t>
            </a:r>
            <a:endParaRPr lang="th-TH" sz="800" b="1" dirty="0">
              <a:solidFill>
                <a:srgbClr val="000066"/>
              </a:solidFill>
              <a:cs typeface="EucrosiaUPC" panose="02020603050405020304" pitchFamily="18" charset="-34"/>
            </a:endParaRP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th-TH" sz="2200" b="1" dirty="0">
                <a:solidFill>
                  <a:srgbClr val="993300"/>
                </a:solidFill>
                <a:cs typeface="EucrosiaUPC" panose="02020603050405020304" pitchFamily="18" charset="-34"/>
              </a:rPr>
              <a:t>มาตรา 116</a:t>
            </a:r>
            <a: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  การอุทธรณ์ต้องทำเป็นหนังสือลงลายมือชื่อผู้อุทธรณ์</a:t>
            </a:r>
            <a:b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</a:br>
            <a: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	ในหนังสืออุทธรณ์ตามวรรคหนึ่ง ต้องใช้ถ้อยคำสุภาพ  และระบุข้อเท็จจริงและเหตุผลอันเป็นเหตุแห่งการอุทธรณ์ให้ชัดเจน พร้อมแนบเอกสารหลักฐานที่เกี่ยวข้องไปด้วย</a:t>
            </a:r>
            <a:b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</a:br>
            <a: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	ในกรณีที่เห็นสมควร รัฐมนตรีอาจออกระเบียบกำหนดวิธีการอุทธรณ์เป็นอย่างอื่นหรือรายละเอียดเกี่ยวกับการอุทธรณ์อื่นด้วยก็ได้</a:t>
            </a:r>
          </a:p>
        </p:txBody>
      </p:sp>
    </p:spTree>
  </p:cSld>
  <p:clrMapOvr>
    <a:masterClrMapping/>
  </p:clrMapOvr>
  <p:transition spd="slow">
    <p:wedg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67899"/>
            <a:ext cx="8229600" cy="701297"/>
          </a:xfrm>
        </p:spPr>
        <p:txBody>
          <a:bodyPr/>
          <a:lstStyle/>
          <a:p>
            <a:pPr algn="ctr" eaLnBrk="1" hangingPunct="1">
              <a:lnSpc>
                <a:spcPts val="2000"/>
              </a:lnSpc>
            </a:pPr>
            <a:r>
              <a:rPr lang="th-TH" altLang="th-TH" sz="4000" b="1" dirty="0">
                <a:cs typeface="EucrosiaUPC" panose="02020603050405020304" pitchFamily="18" charset="-34"/>
              </a:rPr>
              <a:t>การอุทธรณ์ </a:t>
            </a:r>
            <a:r>
              <a:rPr lang="th-TH" altLang="th-TH" sz="2400" b="1" dirty="0">
                <a:cs typeface="EucrosiaUPC" panose="02020603050405020304" pitchFamily="18" charset="-34"/>
              </a:rPr>
              <a:t>(ต่อ)</a:t>
            </a:r>
            <a:br>
              <a:rPr lang="th-TH" altLang="th-TH" sz="2400" b="1" dirty="0">
                <a:cs typeface="EucrosiaUPC" panose="02020603050405020304" pitchFamily="18" charset="-34"/>
              </a:rPr>
            </a:br>
            <a:r>
              <a:rPr lang="th-TH" altLang="th-TH" sz="2000" b="1" dirty="0">
                <a:solidFill>
                  <a:srgbClr val="C00000"/>
                </a:solidFill>
                <a:cs typeface="EucrosiaUPC" panose="02020603050405020304" pitchFamily="18" charset="-34"/>
              </a:rPr>
              <a:t>(มาตรา 114-มาตรา 119)</a:t>
            </a:r>
            <a:endParaRPr lang="th-TH" altLang="th-TH" sz="2000" dirty="0">
              <a:solidFill>
                <a:srgbClr val="C00000"/>
              </a:solidFill>
              <a:cs typeface="EucrosiaUPC" panose="02020603050405020304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90500" y="1025737"/>
            <a:ext cx="8763000" cy="5756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900"/>
              </a:lnSpc>
              <a:spcBef>
                <a:spcPts val="600"/>
              </a:spcBef>
            </a:pPr>
            <a:r>
              <a:rPr lang="th-TH" sz="1800" b="1" dirty="0">
                <a:solidFill>
                  <a:srgbClr val="993300"/>
                </a:solidFill>
                <a:cs typeface="EucrosiaUPC" panose="02020603050405020304" pitchFamily="18" charset="-34"/>
              </a:rPr>
              <a:t>มาตรา 117 </a:t>
            </a:r>
            <a:r>
              <a:rPr lang="th-TH" sz="1800" b="1" dirty="0">
                <a:solidFill>
                  <a:srgbClr val="000066"/>
                </a:solidFill>
                <a:cs typeface="EucrosiaUPC" panose="02020603050405020304" pitchFamily="18" charset="-34"/>
              </a:rPr>
              <a:t> ให้ผู้มีสิทธิอุทธรณ์ยื่นอุทธรณ์ต่อหน่วยงานของรัฐนั้นภายในเจ็ดวันทำการ นับแต่วันประกาศผลการจัดซื้อจัดจ้างในระบบเครือข่ายสารสนเทศของกรมบัญชีกลาง</a:t>
            </a:r>
          </a:p>
          <a:p>
            <a:pPr lvl="0">
              <a:lnSpc>
                <a:spcPts val="1900"/>
              </a:lnSpc>
              <a:spcBef>
                <a:spcPts val="600"/>
              </a:spcBef>
            </a:pPr>
            <a:r>
              <a:rPr lang="th-TH" sz="1800" b="1" dirty="0">
                <a:solidFill>
                  <a:srgbClr val="993300"/>
                </a:solidFill>
                <a:cs typeface="EucrosiaUPC" panose="02020603050405020304" pitchFamily="18" charset="-34"/>
              </a:rPr>
              <a:t>มาตรา 118</a:t>
            </a:r>
            <a:r>
              <a:rPr lang="th-TH" sz="1800" b="1" dirty="0">
                <a:solidFill>
                  <a:srgbClr val="000066"/>
                </a:solidFill>
                <a:cs typeface="EucrosiaUPC" panose="02020603050405020304" pitchFamily="18" charset="-34"/>
              </a:rPr>
              <a:t>  ให้หน่วยงานของรัฐพิจารณาและวินิจฉัยอุทธรณ์ให้แล้วเสร็จภายในเจ็ดวันทำการ นับแต่วันที่ได้รับอุทธรณ์  ในกรณีที่เห็นด้วยกับอุทธรณ์ก็ให้ดำเนินการตามความเห็นนั้นภายในกำหนดเวลาดังกล่าว</a:t>
            </a:r>
          </a:p>
          <a:p>
            <a:pPr lvl="0">
              <a:lnSpc>
                <a:spcPts val="1900"/>
              </a:lnSpc>
              <a:spcBef>
                <a:spcPts val="600"/>
              </a:spcBef>
            </a:pPr>
            <a:r>
              <a:rPr lang="th-TH" sz="1800" b="1" dirty="0">
                <a:solidFill>
                  <a:srgbClr val="000066"/>
                </a:solidFill>
                <a:cs typeface="EucrosiaUPC" panose="02020603050405020304" pitchFamily="18" charset="-34"/>
              </a:rPr>
              <a:t>	ในกรณีที่หน่วยงานของรัฐไม่เห็นด้วยกับอุทธรณ์ ไม่ว่าทั้งหมดหรือบางส่วน   ให้เร่งรายงานความเห็นพร้อมเหตุผลไปยังคณะกรรมการพิจารณาอุทธรณ์ตามมาตรา 119 ภายในสามวันทำการ นับแต่วันที่ครบกำหนดตามวรรคหนึ่ง </a:t>
            </a:r>
          </a:p>
          <a:p>
            <a:pPr lvl="0">
              <a:lnSpc>
                <a:spcPts val="1900"/>
              </a:lnSpc>
              <a:spcBef>
                <a:spcPts val="600"/>
              </a:spcBef>
            </a:pPr>
            <a:r>
              <a:rPr lang="th-TH" sz="1800" b="1" dirty="0">
                <a:solidFill>
                  <a:srgbClr val="993300"/>
                </a:solidFill>
                <a:cs typeface="EucrosiaUPC" panose="02020603050405020304" pitchFamily="18" charset="-34"/>
              </a:rPr>
              <a:t>มาตรา 119</a:t>
            </a:r>
            <a:r>
              <a:rPr lang="th-TH" sz="1800" b="1" dirty="0">
                <a:solidFill>
                  <a:srgbClr val="000066"/>
                </a:solidFill>
                <a:cs typeface="EucrosiaUPC" panose="02020603050405020304" pitchFamily="18" charset="-34"/>
              </a:rPr>
              <a:t>  เมื่อได้รับรายงานจากหน่วยงานของรัฐตามมาตรา 118  ให้คณะกรรมการพิจารณาอุทธรณ์พิจารณาอุทธรณ์ให้แล้วเสร็จ</a:t>
            </a:r>
            <a:br>
              <a:rPr lang="th-TH" sz="1800" b="1" dirty="0">
                <a:solidFill>
                  <a:srgbClr val="000066"/>
                </a:solidFill>
                <a:cs typeface="EucrosiaUPC" panose="02020603050405020304" pitchFamily="18" charset="-34"/>
              </a:rPr>
            </a:br>
            <a:r>
              <a:rPr lang="th-TH" sz="1800" b="1" dirty="0">
                <a:solidFill>
                  <a:srgbClr val="000066"/>
                </a:solidFill>
                <a:cs typeface="EucrosiaUPC" panose="02020603050405020304" pitchFamily="18" charset="-34"/>
              </a:rPr>
              <a:t>ภายในสามสิบวัน นับแต่วันที่ได้รับรายงานดังกล่าว  หากเรื่องใดไม่อาจพิจารณาได้ทันในกำหนดนั้น ให้คณะกรรมการพิจารณาอุทธรณ์</a:t>
            </a:r>
            <a:br>
              <a:rPr lang="th-TH" sz="1800" b="1" dirty="0">
                <a:solidFill>
                  <a:srgbClr val="000066"/>
                </a:solidFill>
                <a:cs typeface="EucrosiaUPC" panose="02020603050405020304" pitchFamily="18" charset="-34"/>
              </a:rPr>
            </a:br>
            <a:r>
              <a:rPr lang="th-TH" sz="1800" b="1" dirty="0">
                <a:solidFill>
                  <a:srgbClr val="000066"/>
                </a:solidFill>
                <a:cs typeface="EucrosiaUPC" panose="02020603050405020304" pitchFamily="18" charset="-34"/>
              </a:rPr>
              <a:t>ขยายระยะเวลาออกไปได้ไม่เกินสองครั้ง   ครั้งละไม่เกินสิบห้าวัน นับแต่วันที่ครบกำหนดเวลาดังกล่าว และแจ้งให้ผู้อุทธรณ์และผู้ชนะการจัดซื้อจัดจ้างหรือผู้ได้รับการคัดเลือกทราบ </a:t>
            </a:r>
          </a:p>
          <a:p>
            <a:pPr lvl="0">
              <a:lnSpc>
                <a:spcPts val="1900"/>
              </a:lnSpc>
              <a:spcBef>
                <a:spcPts val="600"/>
              </a:spcBef>
            </a:pPr>
            <a:r>
              <a:rPr lang="th-TH" sz="1800" b="1" dirty="0">
                <a:solidFill>
                  <a:srgbClr val="000066"/>
                </a:solidFill>
                <a:cs typeface="EucrosiaUPC" panose="02020603050405020304" pitchFamily="18" charset="-34"/>
              </a:rPr>
              <a:t>	ในกรณีที่คณะกรรมการพิจารณาอุทธรณ์เห็นว่าอุทธรณ์ฟังขึ้นและมีผลต่อการจัดซื้อจัดจ้างอย่างมีนัยสำคัญ     ให้คณะ-กรรมการพิจารณาอุทธรณ์สั่งให้หน่วยงานของรัฐดำเนินการให้มีการจัดซื้อจัดจ้างใหม่ หรือเริ่มจากขั้นตอนใดตามที่เห็นสมควร     ในกรณีที่คณะกรรมการพิจารณาอุทธรณ์เห็นว่าอุทธรณ์ฟังไม่ขึ้นหรือไม่มีผลต่อการจัดซื้อจัดจ้างอย่างมีนัยสำคัญ ให้แจ้งหน่วยงานของรัฐเพื่อทำการจัดซื้อจัดจ้างต่อไป</a:t>
            </a:r>
          </a:p>
          <a:p>
            <a:pPr lvl="0">
              <a:lnSpc>
                <a:spcPts val="1900"/>
              </a:lnSpc>
              <a:spcBef>
                <a:spcPts val="600"/>
              </a:spcBef>
            </a:pPr>
            <a:r>
              <a:rPr lang="th-TH" sz="1800" b="1" dirty="0">
                <a:solidFill>
                  <a:srgbClr val="000066"/>
                </a:solidFill>
                <a:cs typeface="EucrosiaUPC" panose="02020603050405020304" pitchFamily="18" charset="-34"/>
              </a:rPr>
              <a:t>	การวินิจฉัยของคณะกรรมการพิจารณาอุทธรณ์ให้เป็นที่สุด</a:t>
            </a:r>
          </a:p>
          <a:p>
            <a:pPr lvl="0">
              <a:lnSpc>
                <a:spcPts val="1900"/>
              </a:lnSpc>
              <a:spcBef>
                <a:spcPts val="600"/>
              </a:spcBef>
            </a:pPr>
            <a:r>
              <a:rPr lang="th-TH" sz="1800" b="1" dirty="0">
                <a:solidFill>
                  <a:srgbClr val="000066"/>
                </a:solidFill>
                <a:cs typeface="EucrosiaUPC" panose="02020603050405020304" pitchFamily="18" charset="-34"/>
              </a:rPr>
              <a:t>	ในกรณีที่พ้นกำหนดระยะเวลาพิจารณาอุทธรณ์ตามวรรคหนึ่งแล้ว    คณะกรรมการพิจารณาอุทธรณ์ยังพิจารณาไม่แล้วเสร็จ ให้ยุติเรื่อง  และให้คณะกรรมการพิจารณาอุทธรณ์แจ้งผู้อุทธรณ์และผู้ชนะการจัดซื้อจัดจ้างหรือผู้ได้รับการคัดเลือกทราบ พร้อมกับแจ้งให้หน่วยงานของรัฐทำการจัดซื้อจัดจ้างต่อไป</a:t>
            </a:r>
          </a:p>
          <a:p>
            <a:pPr lvl="0">
              <a:lnSpc>
                <a:spcPts val="1900"/>
              </a:lnSpc>
              <a:spcBef>
                <a:spcPts val="600"/>
              </a:spcBef>
            </a:pPr>
            <a:r>
              <a:rPr lang="th-TH" sz="1800" b="1" dirty="0">
                <a:solidFill>
                  <a:srgbClr val="000066"/>
                </a:solidFill>
                <a:cs typeface="EucrosiaUPC" panose="02020603050405020304" pitchFamily="18" charset="-34"/>
              </a:rPr>
              <a:t>	ผู้อุทธรณ์ผู้ใดไม่พอใจคำวินิจฉัยของคณะกรรมการพิจารณาอุทธรณ์  หรือการยุติเรื่องตามวรรคสี่ และเห็นว่าหน่วยงานของรัฐต้องรับผิดชดใช้ค่าเสียหาย ผู้นั้นมีสิทธิฟ้องคดีต่อศาลเพื่อเรียกให้หน่วยงานของรัฐชดใช้ค่าเสียหายได้ แต่การฟ้องคดีดังกล่าวไม่มีผลกระทบต่อการจัดซื้อจัดจ้างที่หน่วยงานของรัฐได้ลงนามในสัญญาจัดซื้อจัดจ้างนั้นแล้ว</a:t>
            </a:r>
          </a:p>
        </p:txBody>
      </p:sp>
    </p:spTree>
    <p:extLst>
      <p:ext uri="{BB962C8B-B14F-4D97-AF65-F5344CB8AC3E}">
        <p14:creationId xmlns:p14="http://schemas.microsoft.com/office/powerpoint/2010/main" val="3948767981"/>
      </p:ext>
    </p:extLst>
  </p:cSld>
  <p:clrMapOvr>
    <a:masterClrMapping/>
  </p:clrMapOvr>
  <p:transition spd="slow">
    <p:wedg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ชื่อเรื่อง 1"/>
          <p:cNvSpPr>
            <a:spLocks noGrp="1"/>
          </p:cNvSpPr>
          <p:nvPr>
            <p:ph type="title"/>
          </p:nvPr>
        </p:nvSpPr>
        <p:spPr>
          <a:xfrm>
            <a:off x="1901125" y="457200"/>
            <a:ext cx="5341749" cy="838200"/>
          </a:xfrm>
        </p:spPr>
        <p:txBody>
          <a:bodyPr/>
          <a:lstStyle/>
          <a:p>
            <a:pPr algn="ctr" eaLnBrk="1" hangingPunct="1">
              <a:lnSpc>
                <a:spcPts val="2000"/>
              </a:lnSpc>
            </a:pPr>
            <a:r>
              <a:rPr lang="th-TH" altLang="th-TH" sz="4000" b="1" dirty="0">
                <a:solidFill>
                  <a:schemeClr val="tx2">
                    <a:lumMod val="75000"/>
                  </a:schemeClr>
                </a:solidFill>
                <a:cs typeface="EucrosiaUPC" panose="02020603050405020304" pitchFamily="18" charset="-34"/>
              </a:rPr>
              <a:t>บทกำหนดโทษ</a:t>
            </a:r>
            <a:r>
              <a:rPr lang="th-TH" altLang="th-TH" sz="2000" b="1" dirty="0">
                <a:solidFill>
                  <a:srgbClr val="C00000"/>
                </a:solidFill>
                <a:cs typeface="EucrosiaUPC" panose="02020603050405020304" pitchFamily="18" charset="-34"/>
              </a:rPr>
              <a:t/>
            </a:r>
            <a:br>
              <a:rPr lang="th-TH" altLang="th-TH" sz="2000" b="1" dirty="0">
                <a:solidFill>
                  <a:srgbClr val="C00000"/>
                </a:solidFill>
                <a:cs typeface="EucrosiaUPC" panose="02020603050405020304" pitchFamily="18" charset="-34"/>
              </a:rPr>
            </a:br>
            <a:r>
              <a:rPr lang="th-TH" altLang="th-TH" sz="2000" b="1" dirty="0">
                <a:solidFill>
                  <a:srgbClr val="C00000"/>
                </a:solidFill>
                <a:cs typeface="EucrosiaUPC" panose="02020603050405020304" pitchFamily="18" charset="-34"/>
              </a:rPr>
              <a:t>(มาตรา 120-มาตรา 121)</a:t>
            </a:r>
            <a:endParaRPr lang="th-TH" altLang="th-TH" sz="2000" dirty="0">
              <a:solidFill>
                <a:srgbClr val="C00000"/>
              </a:solidFill>
              <a:cs typeface="EucrosiaUPC" panose="02020603050405020304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52400" y="1584325"/>
            <a:ext cx="88392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th-TH" sz="2200" b="1" dirty="0">
                <a:solidFill>
                  <a:srgbClr val="663300"/>
                </a:solidFill>
                <a:cs typeface="EucrosiaUPC" panose="02020603050405020304" pitchFamily="18" charset="-34"/>
              </a:rPr>
              <a:t>มาตรา 120</a:t>
            </a:r>
            <a: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    ผู้ใดเป็นเจ้าหน้าที่หรือเป็นผู้มีอำนาจหน้าที่ในการดำเนินการเกี่ยวกับการจัดซื้อจัดจ้างหรือการบริหารพัสดุ   ปฏิบัติหรือละเว้นการปฏิบัติหน้าที่ในการจัดซื้อจัดจ้างหรือการบริหารพัสดุตามพระราชบัญญัตินี้ กฎกระทรวง ระเบียบ หรือประกาศที่ออกตามความในพระราชบัญญัตินี้ โดยม</a:t>
            </a:r>
            <a:r>
              <a:rPr lang="th-TH" sz="2200" b="1" dirty="0" err="1">
                <a:solidFill>
                  <a:srgbClr val="000066"/>
                </a:solidFill>
                <a:cs typeface="EucrosiaUPC" panose="02020603050405020304" pitchFamily="18" charset="-34"/>
              </a:rPr>
              <a:t>ิช</a:t>
            </a:r>
            <a: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อบเพื่อให้เกิดความเสียหายแก่ผู้หนึ่งผู้ใด  หรือปฏิบัติหรือละเว้นการปฏิบัติหน้าที่ในการจัดซื้อจัดจ้างหรือการบริหารพัสดุตามพระราชบัญญัตินี้ กฎกระทรวง ระเบียบ หรือประกาศที่ออกตามความในพระราชบัญญัตินี้โดยทุจริต       ต้องระวางโทษจำคุกตั้งแต่หนึ่งปีถึงสิบปี  หรือปรับตั้งแต่สองหมื่นบาทถึงสองแสนบาท หรือทั้งจำทั้งปรับ</a:t>
            </a:r>
          </a:p>
          <a:p>
            <a:pPr>
              <a:spcBef>
                <a:spcPts val="1200"/>
              </a:spcBef>
            </a:pPr>
            <a: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	ผู้ใดเป็นผู้ใช้หรือผู้สนับสนุนในการกระทำความผิดตามวรรคหนึ่ง         ผู้นั้นต้องระวางโทษตามที่กำหนดไว้สำหรับความผิดตามวรรคหนึ่ง</a:t>
            </a:r>
          </a:p>
          <a:p>
            <a:pPr>
              <a:spcBef>
                <a:spcPts val="1200"/>
              </a:spcBef>
            </a:pPr>
            <a:r>
              <a:rPr lang="th-TH" sz="2200" b="1" dirty="0">
                <a:solidFill>
                  <a:srgbClr val="663300"/>
                </a:solidFill>
                <a:cs typeface="EucrosiaUPC" panose="02020603050405020304" pitchFamily="18" charset="-34"/>
              </a:rPr>
              <a:t>มาตรา 121  </a:t>
            </a:r>
            <a: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ผู้ใดไม่ปฏิบัติตามคำสั่งของคณะกรรมการวินิจฉัยตามมาตรา 31  หรือคำสั่งของคณะกรรมการพิจารณาอุทธรณ์ตามมาตรา 45  และคณะกรรมการวินิจฉัยหรือคณะกรรมการพิจารณาอุทธรณ์ แล้วแต่กรณี พิจารณาแล้วเห็นว่าเป็นการไม่ปฏิบัติตามคำสั่งโดยไม่มีเหตุผลอันสมควร      ผู้นั้นมีความผิดฐานขัดคำสั่งเจ้าพนักงานตามประมวลกฎหมายอาญา  ให้ดำเนินคดีแก่ผู้นั้นต่อไป</a:t>
            </a:r>
          </a:p>
        </p:txBody>
      </p:sp>
    </p:spTree>
  </p:cSld>
  <p:clrMapOvr>
    <a:masterClrMapping/>
  </p:clrMapOvr>
  <p:transition spd="slow">
    <p:wedg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2987" y="152400"/>
            <a:ext cx="7058025" cy="785813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800" b="1" dirty="0">
                <a:solidFill>
                  <a:srgbClr val="000099"/>
                </a:solidFill>
                <a:cs typeface="EucrosiaUPC" panose="02020603050405020304" pitchFamily="18" charset="-34"/>
              </a:rPr>
              <a:t>บทเฉพาะกาล</a:t>
            </a:r>
          </a:p>
        </p:txBody>
      </p:sp>
      <p:sp>
        <p:nvSpPr>
          <p:cNvPr id="8192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9531" y="914400"/>
            <a:ext cx="8424936" cy="5638800"/>
          </a:xfrm>
        </p:spPr>
        <p:txBody>
          <a:bodyPr>
            <a:noAutofit/>
          </a:bodyPr>
          <a:lstStyle/>
          <a:p>
            <a:pPr marL="0" indent="0" fontAlgn="auto">
              <a:lnSpc>
                <a:spcPts val="2200"/>
              </a:lnSpc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th-TH" altLang="th-TH" sz="2200" b="1" dirty="0">
                <a:solidFill>
                  <a:srgbClr val="993300"/>
                </a:solidFill>
                <a:cs typeface="EucrosiaUPC" panose="02020603050405020304" pitchFamily="18" charset="-34"/>
              </a:rPr>
              <a:t>มาตรา 122 </a:t>
            </a:r>
            <a:r>
              <a:rPr lang="th-TH" altLang="th-TH" sz="2000" b="1" dirty="0">
                <a:solidFill>
                  <a:srgbClr val="002600"/>
                </a:solidFill>
                <a:cs typeface="EucrosiaUPC" panose="02020603050405020304" pitchFamily="18" charset="-34"/>
              </a:rPr>
              <a:t>ให้ระเบียบสำนักนายกรัฐมนตรีว่าด้วยการพัสดุ พ.ศ. 2535 และระเบียบสำนักนายกรัฐมนตรีว่าด้วยการพัสดุด้วยวิธีการทางอิเล็กทรอนิกส์ พ.ศ. 2549    และบรรดาระเบียบ  ข้อบังคับ  ประกาศ  ข้อบัญญัติ    และข้อกำหนด</a:t>
            </a:r>
            <a:r>
              <a:rPr lang="th-TH" altLang="th-TH" sz="2000" b="1" dirty="0" err="1">
                <a:solidFill>
                  <a:srgbClr val="002600"/>
                </a:solidFill>
                <a:cs typeface="EucrosiaUPC" panose="02020603050405020304" pitchFamily="18" charset="-34"/>
              </a:rPr>
              <a:t>ใดๆ</a:t>
            </a:r>
            <a:r>
              <a:rPr lang="th-TH" altLang="th-TH" sz="2000" b="1" dirty="0">
                <a:solidFill>
                  <a:srgbClr val="002600"/>
                </a:solidFill>
                <a:cs typeface="EucrosiaUPC" panose="02020603050405020304" pitchFamily="18" charset="-34"/>
              </a:rPr>
              <a:t> เกี่ยวกับพัสดุ การจัดซื้อจัดจ้าง    หรือการบริหารพัสดุของหน่วยงานของรัฐอื่นที่ไม่อยู่ภายใต้บังคับของระเบียบสำนักนายกรัฐมนตรีว่าด้วยการพัสดุ พ.ศ. 2535 หรือระเบียบสำนักนายกรัฐมนตรีว่าด้วยการพัสดุด้วยวิธีการทางอิเล็กทรอนิกส์ พ.ศ. 2549  แล้วแต่กรณี รวมทั้งมติคณะรัฐมนตรีที่เกี่ยวกับพัสดุ การจัดซื้อจัดจ้าง  หรือการบริหารพัสดุของหน่วยงานของรัฐ ยังคงใช้บังคับได้ต่อไปเท่าที่ไม่ขัดหรือแย้งกับพระราชบัญญัตินี้   จนกว่าจะมีกฎกระทรวง ระเบียบ หรือประกาศในเรื่องนั้น ๆ ตามพระราชบัญญัตินี้ใช้บังคับ</a:t>
            </a:r>
            <a:br>
              <a:rPr lang="th-TH" altLang="th-TH" sz="2000" b="1" dirty="0">
                <a:solidFill>
                  <a:srgbClr val="002600"/>
                </a:solidFill>
                <a:cs typeface="EucrosiaUPC" panose="02020603050405020304" pitchFamily="18" charset="-34"/>
              </a:rPr>
            </a:br>
            <a:r>
              <a:rPr lang="th-TH" altLang="th-TH" sz="2000" b="1" dirty="0">
                <a:solidFill>
                  <a:srgbClr val="002600"/>
                </a:solidFill>
                <a:cs typeface="EucrosiaUPC" panose="02020603050405020304" pitchFamily="18" charset="-34"/>
              </a:rPr>
              <a:t>	การดำเนินการออกกฎกระทรวง ระเบียบ หรือประกาศตามวรรคหนึ่ง ให้ดำเนินการให้แล้วเสร็จภายในหนึ่งปี นับแต่วันที่พระราชบัญญัตินี้ใช้บังคับ หากไม่สามารถดำเนินการได้ ให้รัฐมนตรีรายงานเหตุผลที่ไม่อาจดำเนินการได้ต่อคณะรัฐมนตรีเพื่อทราบ</a:t>
            </a:r>
          </a:p>
          <a:p>
            <a:pPr marL="0" indent="0" fontAlgn="auto">
              <a:lnSpc>
                <a:spcPts val="2200"/>
              </a:lnSpc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th-TH" altLang="th-TH" sz="2200" b="1" dirty="0">
                <a:solidFill>
                  <a:srgbClr val="993300"/>
                </a:solidFill>
                <a:cs typeface="EucrosiaUPC" panose="02020603050405020304" pitchFamily="18" charset="-34"/>
              </a:rPr>
              <a:t>มาตรา 123 </a:t>
            </a:r>
            <a:r>
              <a:rPr lang="th-TH" altLang="th-TH" sz="2000" b="1" dirty="0">
                <a:solidFill>
                  <a:srgbClr val="663300"/>
                </a:solidFill>
                <a:cs typeface="EucrosiaUPC" panose="02020603050405020304" pitchFamily="18" charset="-34"/>
              </a:rPr>
              <a:t>  </a:t>
            </a:r>
            <a:r>
              <a:rPr lang="th-TH" altLang="th-TH" sz="2000" b="1" dirty="0">
                <a:solidFill>
                  <a:srgbClr val="002600"/>
                </a:solidFill>
                <a:cs typeface="EucrosiaUPC" panose="02020603050405020304" pitchFamily="18" charset="-34"/>
              </a:rPr>
              <a:t>ในกรณีที่ไม่อาจนำระเบียบสำนักนายกรัฐมนตรีว่าด้วยการพัสดุ  พ.ศ. 2535    หรือระเบียบสำนักนายกรัฐมนตรีว่าด้วยการพัสดุด้วยวิธีการทางอิเล็กทรอนิกส์ พ.ศ. 2549   หรือบรรดาระเบียบ ข้อบังคับ ประกาศ ข้อบัญญัติ และข้อกำหนด</a:t>
            </a:r>
            <a:r>
              <a:rPr lang="th-TH" altLang="th-TH" sz="2000" b="1" dirty="0" err="1">
                <a:solidFill>
                  <a:srgbClr val="002600"/>
                </a:solidFill>
                <a:cs typeface="EucrosiaUPC" panose="02020603050405020304" pitchFamily="18" charset="-34"/>
              </a:rPr>
              <a:t>ใดๆ</a:t>
            </a:r>
            <a:r>
              <a:rPr lang="th-TH" altLang="th-TH" sz="2000" b="1" dirty="0">
                <a:solidFill>
                  <a:srgbClr val="002600"/>
                </a:solidFill>
                <a:cs typeface="EucrosiaUPC" panose="02020603050405020304" pitchFamily="18" charset="-34"/>
              </a:rPr>
              <a:t> เกี่ยวกับพัสดุ การจัดซื้อจัดจ้าง หรือการบริหารพัสดุของหน่วยงานของรัฐอื่นที่ไม่อยู่ภายใต้บังคับของระเบียบสำนักนายกรัฐมนตรีว่าด้วยการพัสดุ พ.ศ. 2535 หรือระเบียบสำนักนายกรัฐมนตรีว่าด้วยการพัสดุด้วยวิธีการทางอิเล็กทรอนิกส์ พ.ศ. 2549 แล้วแต่กรณี รวมทั้งมติคณะรัฐมนตรีที่เกี่ยวกับพัสดุ การจัดซื้อจัดจ้าง หรือการบริหารพัสดุของหน่วยงานของรัฐ มาใช้บังคับในเรื่องใดได้ตามมาตรา122       การดำเนินการของหน่วยงานของรัฐในเรื่องนั้นให้เป็นไปตามที่คณะกรรมการนโยบายกำหนด         ทั้งนี้  ในกรณีที่ยังไม่มีการแต่งตั้งกรรมการผู้ทรงคุณวุฒิ    ให้คณะกรรมการนโยบายประกอบด้วยกรรมการทั้งหมดเท่าที่มีอยู่จนกว่าจะมีการแต่งตั้งกรรมการผู้ทรงคุณวุฒิ</a:t>
            </a:r>
          </a:p>
          <a:p>
            <a:pPr marL="0" indent="0" fontAlgn="auto">
              <a:lnSpc>
                <a:spcPts val="2200"/>
              </a:lnSpc>
              <a:spcBef>
                <a:spcPts val="1200"/>
              </a:spcBef>
              <a:spcAft>
                <a:spcPts val="0"/>
              </a:spcAft>
              <a:buNone/>
              <a:defRPr/>
            </a:pPr>
            <a:endParaRPr lang="th-TH" altLang="th-TH" sz="2000" b="1" dirty="0">
              <a:solidFill>
                <a:srgbClr val="002600"/>
              </a:solidFill>
              <a:cs typeface="EucrosiaUPC" panose="02020603050405020304" pitchFamily="18" charset="-34"/>
            </a:endParaRPr>
          </a:p>
          <a:p>
            <a:pPr marL="0" indent="0" fontAlgn="auto">
              <a:lnSpc>
                <a:spcPts val="2200"/>
              </a:lnSpc>
              <a:spcBef>
                <a:spcPts val="1200"/>
              </a:spcBef>
              <a:spcAft>
                <a:spcPts val="0"/>
              </a:spcAft>
              <a:buNone/>
              <a:defRPr/>
            </a:pPr>
            <a:endParaRPr lang="th-TH" altLang="th-TH" sz="2000" b="1" dirty="0">
              <a:solidFill>
                <a:srgbClr val="002600"/>
              </a:solidFill>
              <a:cs typeface="Eucrosi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35527514"/>
      </p:ext>
    </p:extLst>
  </p:cSld>
  <p:clrMapOvr>
    <a:masterClrMapping/>
  </p:clrMapOvr>
  <p:transition spd="slow">
    <p:wedg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781" y="381000"/>
            <a:ext cx="7056438" cy="857250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th-TH" sz="3600" b="1" dirty="0">
                <a:solidFill>
                  <a:srgbClr val="000099"/>
                </a:solidFill>
                <a:cs typeface="EucrosiaUPC" panose="02020603050405020304" pitchFamily="18" charset="-34"/>
              </a:rPr>
              <a:t>บทเฉพาะกาล (ต่อ)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96075" y="1358473"/>
            <a:ext cx="8751850" cy="450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th-TH" sz="2200" b="1" dirty="0">
                <a:solidFill>
                  <a:srgbClr val="800000"/>
                </a:solidFill>
                <a:cs typeface="EucrosiaUPC" panose="02020603050405020304" pitchFamily="18" charset="-34"/>
              </a:rPr>
              <a:t>มาตรา 124</a:t>
            </a:r>
            <a:r>
              <a:rPr lang="th-TH" sz="2000" b="1" dirty="0">
                <a:solidFill>
                  <a:srgbClr val="002600"/>
                </a:solidFill>
                <a:cs typeface="EucrosiaUPC" panose="02020603050405020304" pitchFamily="18" charset="-34"/>
              </a:rPr>
              <a:t>  ในกรณีที่คณะกรรมการนโยบายยังมิได้ออกประกาศตามความในมาตรา 7 วรรคสอง หรือคณะกรรมการ นโยบายได้ออกประกาศตามความในมาตรา 7 วรรคสอง แล้ว แต่หน่วยงานของรัฐยังมิได้ออกกฎหรือระเบียบตามความในมาตรา 7 วรรคสี่     การจัดซื้อจัดจ้างตามมาตรา 7 (1) (2) และ (3) ให้เป็นไปตามระเบียบสำนักนายกรัฐมนตรีว่าด้วยการพัสดุ พ.ศ. 2535    และระเบียบสำนักนายกรัฐมนตรีว่าด้วยการพัสดุด้วยวิธีการทางอิเล็กทรอนิกส์ พ.ศ. 2549และบรรดาระเบียบ ข้อบังคับ ประกาศ ข้อบัญญัติ  หรือข้อกำหนด</a:t>
            </a:r>
            <a:r>
              <a:rPr lang="th-TH" sz="2000" b="1" dirty="0" err="1">
                <a:solidFill>
                  <a:srgbClr val="002600"/>
                </a:solidFill>
                <a:cs typeface="EucrosiaUPC" panose="02020603050405020304" pitchFamily="18" charset="-34"/>
              </a:rPr>
              <a:t>ใดๆ</a:t>
            </a:r>
            <a:r>
              <a:rPr lang="th-TH" sz="2000" b="1" dirty="0">
                <a:solidFill>
                  <a:srgbClr val="002600"/>
                </a:solidFill>
                <a:cs typeface="EucrosiaUPC" panose="02020603050405020304" pitchFamily="18" charset="-34"/>
              </a:rPr>
              <a:t> เกี่ยวกับพัสดุ  การจัดซื้อจัดจ้าง หรือการบริหารพัสดุของหน่วยงานของรัฐอื่นที่ไม่อยู่ภายใต้บังคับของระเบียบสำนักนายกรัฐมนตรีว่าด้วยการพัสดุ พ.ศ. 2535      หรือระเบียบสำนักนายกรัฐมนตรีว่าด้วยการพัสดุด้วยวิธีการทางอิเล็กทรอนิกส์ พ.ศ. 2549 แล้วแต่กรณี     รวมทั้งมติคณะ-รัฐมนตรีที่เกี่ยวกับพัสดุ การจัดซื้อจัดจ้าง หรือการบริหารพัสดุของหน่วยงานของรัฐ จนกว่าจะมีประกาศที่ออกตามความในมาตรา 7 วรรคสอง หรือกฎหรือระเบียบที่ออกตามความในมาตรา 7 วรรคสี่ แล้วแต่กรณี  ใช้บังคับ</a:t>
            </a:r>
          </a:p>
          <a:p>
            <a:pPr>
              <a:spcBef>
                <a:spcPts val="600"/>
              </a:spcBef>
            </a:pPr>
            <a:r>
              <a:rPr lang="th-TH" sz="2000" b="1" dirty="0">
                <a:solidFill>
                  <a:srgbClr val="002600"/>
                </a:solidFill>
                <a:cs typeface="EucrosiaUPC" panose="02020603050405020304" pitchFamily="18" charset="-34"/>
              </a:rPr>
              <a:t>	ในกรณีที่คณะกรรมการนโยบายได้ออกประกาศตามความในมาตรา 7 วรรคสอง แล้ว  แต่หน่วยงานของรัฐใดยังมิได้ออกกฎหรือระเบียบตามความในมาตรา 7 วรรคสี่ หากหน่วยงานของรัฐนั้นมิได้ออกกฎหรือระเบียบตามความในมาตรา 7 วรรคสี่ ภายในหนึ่งร้อยแปดสิบวัน นับแต่วันที่ประกาศของคณะกรรมการนโยบายที่ออกตามความในมาตรา 7 วรรคสอง ใช้บังคับ  การจัดซื้อจัดจ้างตามมาตรา 7 (1) (2) หรือ (3) แล้วแต่กรณี ของหน่วยงานของรัฐนั้น      ให้ดำเนินการตามพระราชบัญญัตินี้</a:t>
            </a:r>
          </a:p>
        </p:txBody>
      </p:sp>
    </p:spTree>
    <p:extLst>
      <p:ext uri="{BB962C8B-B14F-4D97-AF65-F5344CB8AC3E}">
        <p14:creationId xmlns:p14="http://schemas.microsoft.com/office/powerpoint/2010/main" val="97340950"/>
      </p:ext>
    </p:extLst>
  </p:cSld>
  <p:clrMapOvr>
    <a:masterClrMapping/>
  </p:clrMapOvr>
  <p:transition spd="slow">
    <p:wedg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781" y="209550"/>
            <a:ext cx="7056438" cy="704850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th-TH" sz="3600" b="1" dirty="0">
                <a:solidFill>
                  <a:srgbClr val="000099"/>
                </a:solidFill>
                <a:cs typeface="EucrosiaUPC" panose="02020603050405020304" pitchFamily="18" charset="-34"/>
              </a:rPr>
              <a:t>บทเฉพาะกาล (ต่อ)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96075" y="983521"/>
            <a:ext cx="8751850" cy="5722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000"/>
              </a:lnSpc>
              <a:spcBef>
                <a:spcPts val="600"/>
              </a:spcBef>
              <a:defRPr/>
            </a:pPr>
            <a:r>
              <a:rPr lang="th-TH" sz="2000" b="1" dirty="0">
                <a:solidFill>
                  <a:srgbClr val="800000"/>
                </a:solidFill>
                <a:cs typeface="EucrosiaUPC" panose="02020603050405020304" pitchFamily="18" charset="-34"/>
              </a:rPr>
              <a:t>มาตรา 125</a:t>
            </a:r>
            <a:r>
              <a:rPr lang="th-TH" sz="2000" b="1" dirty="0">
                <a:solidFill>
                  <a:srgbClr val="002060"/>
                </a:solidFill>
                <a:cs typeface="EucrosiaUPC" panose="02020603050405020304" pitchFamily="18" charset="-34"/>
              </a:rPr>
              <a:t>   ในวาระเริ่มแรก ให้คณะกรรมการราคากลางออกประกาศกำหนดหลักเกณฑ์และวิธีการกำหนดราคากลาง  และการขึ้นทะเบียนผู้ประกอบการที่มีสิทธิเป็นผู้ยื่นข้อเสนอต่อหน่วยงานของรัฐ   ตามมาตรา 34 (1) และ (7) ให้แล้วเสร็จภายในเก้าสิบวันนับแต่วันที่พระราชบัญญัตินี้ใช้บังคับ</a:t>
            </a:r>
          </a:p>
          <a:p>
            <a:pPr lvl="0">
              <a:lnSpc>
                <a:spcPts val="2000"/>
              </a:lnSpc>
              <a:spcBef>
                <a:spcPts val="600"/>
              </a:spcBef>
              <a:defRPr/>
            </a:pPr>
            <a:r>
              <a:rPr lang="th-TH" sz="2000" b="1" dirty="0">
                <a:solidFill>
                  <a:srgbClr val="002060"/>
                </a:solidFill>
                <a:cs typeface="EucrosiaUPC" panose="02020603050405020304" pitchFamily="18" charset="-34"/>
              </a:rPr>
              <a:t>	ในระหว่างที่ยังไม่มีประกาศตามวรรคหนึ่ง ให้นำหลักเกณฑ์และรายละเอียดประกอบการคำนวณราคากลางงานก่อสร้างที่คณะกรรมการกำกับหลักเกณฑ์และตรวจสอบราคากลางงานก่อสร้างซึ่งคณะรัฐมนตรีแต่งตั้ง    หรือหลัก-</a:t>
            </a:r>
            <a:br>
              <a:rPr lang="th-TH" sz="2000" b="1" dirty="0">
                <a:solidFill>
                  <a:srgbClr val="002060"/>
                </a:solidFill>
                <a:cs typeface="EucrosiaUPC" panose="02020603050405020304" pitchFamily="18" charset="-34"/>
              </a:rPr>
            </a:br>
            <a:r>
              <a:rPr lang="th-TH" sz="2000" b="1" dirty="0">
                <a:solidFill>
                  <a:srgbClr val="002060"/>
                </a:solidFill>
                <a:cs typeface="EucrosiaUPC" panose="02020603050405020304" pitchFamily="18" charset="-34"/>
              </a:rPr>
              <a:t>เกณฑ์อื่นของหน่วยงานของรัฐได้กำหนดไว้ก่อนวันที่พระราชบัญญัตินี้ใช้บังคับ  มาใช้บังคับโดยให้ถือเป็นหลักเกณฑ์และวิธีการกำหนดราคากลางตามพระราชบัญญัตินี้ จนกว่าจะมีประกาศตามวรรคหนึ่ง และให้คณะกรรมการกำกับหลักเกณฑ์</a:t>
            </a:r>
            <a:br>
              <a:rPr lang="th-TH" sz="2000" b="1" dirty="0">
                <a:solidFill>
                  <a:srgbClr val="002060"/>
                </a:solidFill>
                <a:cs typeface="EucrosiaUPC" panose="02020603050405020304" pitchFamily="18" charset="-34"/>
              </a:rPr>
            </a:br>
            <a:r>
              <a:rPr lang="th-TH" sz="2000" b="1" dirty="0">
                <a:solidFill>
                  <a:srgbClr val="002060"/>
                </a:solidFill>
                <a:cs typeface="EucrosiaUPC" panose="02020603050405020304" pitchFamily="18" charset="-34"/>
              </a:rPr>
              <a:t>และตรวจสอบราคากลางงานก่อสร้างซึ่งคณะรัฐมนตรีแต่งตั้ง ยังคงปฏิบัติหน้าที่ต่อไปจนกว่าคณะกรรมการราคากลาง</a:t>
            </a:r>
            <a:br>
              <a:rPr lang="th-TH" sz="2000" b="1" dirty="0">
                <a:solidFill>
                  <a:srgbClr val="002060"/>
                </a:solidFill>
                <a:cs typeface="EucrosiaUPC" panose="02020603050405020304" pitchFamily="18" charset="-34"/>
              </a:rPr>
            </a:br>
            <a:r>
              <a:rPr lang="th-TH" sz="2000" b="1" dirty="0">
                <a:solidFill>
                  <a:srgbClr val="002060"/>
                </a:solidFill>
                <a:cs typeface="EucrosiaUPC" panose="02020603050405020304" pitchFamily="18" charset="-34"/>
              </a:rPr>
              <a:t>ตามพระราชบัญญัตินี้เข้ารับหน้าที่</a:t>
            </a:r>
          </a:p>
          <a:p>
            <a:pPr lvl="0">
              <a:lnSpc>
                <a:spcPts val="2000"/>
              </a:lnSpc>
              <a:spcBef>
                <a:spcPts val="600"/>
              </a:spcBef>
              <a:defRPr/>
            </a:pPr>
            <a:r>
              <a:rPr lang="th-TH" sz="2000" b="1" dirty="0">
                <a:solidFill>
                  <a:srgbClr val="800000"/>
                </a:solidFill>
                <a:cs typeface="EucrosiaUPC" panose="02020603050405020304" pitchFamily="18" charset="-34"/>
              </a:rPr>
              <a:t>มาตรา 126</a:t>
            </a:r>
            <a:r>
              <a:rPr lang="th-TH" sz="2000" b="1" dirty="0">
                <a:solidFill>
                  <a:srgbClr val="002060"/>
                </a:solidFill>
                <a:cs typeface="EucrosiaUPC" panose="02020603050405020304" pitchFamily="18" charset="-34"/>
              </a:rPr>
              <a:t>   ในวาระเริ่มแรก ให้คณะกรรมการ </a:t>
            </a:r>
            <a:r>
              <a:rPr lang="th-TH" sz="2000" b="1" dirty="0" err="1">
                <a:solidFill>
                  <a:srgbClr val="002060"/>
                </a:solidFill>
                <a:cs typeface="EucrosiaUPC" panose="02020603050405020304" pitchFamily="18" charset="-34"/>
              </a:rPr>
              <a:t>ค.ป.ท</a:t>
            </a:r>
            <a:r>
              <a:rPr lang="th-TH" sz="2000" b="1" dirty="0">
                <a:solidFill>
                  <a:srgbClr val="002060"/>
                </a:solidFill>
                <a:cs typeface="EucrosiaUPC" panose="02020603050405020304" pitchFamily="18" charset="-34"/>
              </a:rPr>
              <a:t>. ประกาศกำหนดแนวทางและวิธีการในการดำเนินงานโครงการความร่วมมือป้องกันการทุจริตในการจัดซื้อจัดจ้างภาครัฐ แบบของข้อตกลงคุณธรรมและแบบรายงานของผู้สังเกตการณ์ การคัดเลือกโครงการการจัดซื้อจัดจ้าง  และการคัดเลือกผู้สังเกตการณ์ตามมาตรา 39 (1) (2) (3) และ (4) ให้แล้วเสร็จโดยเร็ว  </a:t>
            </a:r>
          </a:p>
          <a:p>
            <a:pPr lvl="0">
              <a:lnSpc>
                <a:spcPts val="2000"/>
              </a:lnSpc>
              <a:spcBef>
                <a:spcPts val="600"/>
              </a:spcBef>
              <a:defRPr/>
            </a:pPr>
            <a:r>
              <a:rPr lang="th-TH" sz="2000" b="1" dirty="0">
                <a:solidFill>
                  <a:srgbClr val="002060"/>
                </a:solidFill>
                <a:cs typeface="EucrosiaUPC" panose="02020603050405020304" pitchFamily="18" charset="-34"/>
              </a:rPr>
              <a:t>	ในระหว่างการดำเนินการตามวรรคหนึ่ง     ให้นำแนวทางการดำเนินงานโครงการความร่วมมือป้องกันการทุจริตในการจัดซื้อจัดจ้างภาครัฐ แบบของข้อตกลงคุณธรรม และแบบรายงานของผู้สังเกตการณ์ การคัดเลือกโครงการการจัดซื้อจัดจ้าง และการคัดเลือกผู้สังเกตการณ์ที่คณะกรรมการความร่วมมือป้องกันการทุจริตซึ่งคณะรัฐมนตรีแต่งตั้งได้กำหนดไว้ก่อนวันที่พระราชบัญญัตินี้ใช้บังคับ มาใช้บังคับโดยให้ถือเป็นแนวทางและวิธีการในการดำเนินงานโครงการความร่วมมือป้องกันการทุจริตในการจัดซื้อจัดจ้างภาครัฐ แบบของข้อตกลงคุณธรรมและแบบรายงานของผู้สังเกตการณ์ </a:t>
            </a:r>
            <a:br>
              <a:rPr lang="th-TH" sz="2000" b="1" dirty="0">
                <a:solidFill>
                  <a:srgbClr val="002060"/>
                </a:solidFill>
                <a:cs typeface="EucrosiaUPC" panose="02020603050405020304" pitchFamily="18" charset="-34"/>
              </a:rPr>
            </a:br>
            <a:r>
              <a:rPr lang="th-TH" sz="2000" b="1" dirty="0">
                <a:solidFill>
                  <a:srgbClr val="002060"/>
                </a:solidFill>
                <a:cs typeface="EucrosiaUPC" panose="02020603050405020304" pitchFamily="18" charset="-34"/>
              </a:rPr>
              <a:t>การคัดเลือกโครงการการจัดซื้อจัดจ้าง และการคัดเลือกผู้สังเกตการณ์ตามมาตรา 39 (1) (2) (3) และ (4)  และให้คณะกรรมการความร่วมมือป้องกันการทุจริตซึ่งคณะรัฐมนตรีแต่งตั้ง ยังคงปฏิบัติหน้าที่ต่อไป      จนกว่าคณะกรรมการ </a:t>
            </a:r>
            <a:r>
              <a:rPr lang="th-TH" sz="2000" b="1" dirty="0" err="1">
                <a:solidFill>
                  <a:srgbClr val="002060"/>
                </a:solidFill>
                <a:cs typeface="EucrosiaUPC" panose="02020603050405020304" pitchFamily="18" charset="-34"/>
              </a:rPr>
              <a:t>ค.ป.ท</a:t>
            </a:r>
            <a:r>
              <a:rPr lang="th-TH" sz="2000" b="1" dirty="0">
                <a:solidFill>
                  <a:srgbClr val="002060"/>
                </a:solidFill>
                <a:cs typeface="EucrosiaUPC" panose="02020603050405020304" pitchFamily="18" charset="-34"/>
              </a:rPr>
              <a:t>. ตามพระราชบัญญัตินี้ เข้ารับหน้าที่</a:t>
            </a:r>
          </a:p>
        </p:txBody>
      </p:sp>
    </p:spTree>
    <p:extLst>
      <p:ext uri="{BB962C8B-B14F-4D97-AF65-F5344CB8AC3E}">
        <p14:creationId xmlns:p14="http://schemas.microsoft.com/office/powerpoint/2010/main" val="21458361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781" y="381000"/>
            <a:ext cx="7056438" cy="685800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th-TH" sz="3600" b="1" dirty="0">
                <a:solidFill>
                  <a:srgbClr val="000099"/>
                </a:solidFill>
                <a:cs typeface="EucrosiaUPC" panose="02020603050405020304" pitchFamily="18" charset="-34"/>
              </a:rPr>
              <a:t>บทเฉพาะกาล (ต่อ)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96075" y="1143000"/>
            <a:ext cx="8751850" cy="5388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000"/>
              </a:lnSpc>
              <a:spcBef>
                <a:spcPts val="600"/>
              </a:spcBef>
              <a:defRPr/>
            </a:pPr>
            <a:r>
              <a:rPr lang="th-TH" sz="2000" b="1" dirty="0">
                <a:solidFill>
                  <a:srgbClr val="993300"/>
                </a:solidFill>
                <a:cs typeface="EucrosiaUPC" panose="02020603050405020304" pitchFamily="18" charset="-34"/>
              </a:rPr>
              <a:t>มาตรา 127 </a:t>
            </a:r>
            <a:r>
              <a:rPr lang="th-TH" sz="2000" b="1" dirty="0">
                <a:solidFill>
                  <a:srgbClr val="0000CC"/>
                </a:solidFill>
                <a:cs typeface="EucrosiaUPC" panose="02020603050405020304" pitchFamily="18" charset="-34"/>
              </a:rPr>
              <a:t>        ให้คณะกรรมการว่าด้วยการพัสดุตามระเบียบสำนักนายกรัฐมนตรีว่าด้วยการพัสดุ พ.ศ. 2535 และคณะกรรมการว่าด้วยการพัสดุด้วยวิธีการทางอิเล็กทรอนิกส์ตามระเบียบสำนักนายกรัฐมนตรีว่าด้วยการพัสดุด้วยวิธีการทางอิเล็กทรอนิกส์ พ.ศ. 2549   รวมทั้งคณะกรรมการตามระเบียบ  ข้อบังคับ ประกาศ ข้อบัญญัติ หรือข้อกำหนด</a:t>
            </a:r>
            <a:r>
              <a:rPr lang="th-TH" sz="2000" b="1" dirty="0" err="1">
                <a:solidFill>
                  <a:srgbClr val="0000CC"/>
                </a:solidFill>
                <a:cs typeface="EucrosiaUPC" panose="02020603050405020304" pitchFamily="18" charset="-34"/>
              </a:rPr>
              <a:t>ใดๆ</a:t>
            </a:r>
            <a:r>
              <a:rPr lang="th-TH" sz="2000" b="1" dirty="0">
                <a:solidFill>
                  <a:srgbClr val="0000CC"/>
                </a:solidFill>
                <a:cs typeface="EucrosiaUPC" panose="02020603050405020304" pitchFamily="18" charset="-34"/>
              </a:rPr>
              <a:t> ของหน่วยงานของรัฐอื่นที่ไม่อยู่ภายใต้บังคับของระเบียบสำนักนายกรัฐมนตรีว่าด้วยการพัสดุ พ.ศ. 2535 หรือระเบียบสำนักนายกรัฐมนตรีว่าด้วยการพัสดุด้วยวิธีการทางอิเล็กทรอนิกส์ พ.ศ. 2549 แล้วแต่กรณี     ยังคงปฏิบัติหน้าที่ต่อไปจนกว่าคณะกรรมการนโยบาย คณะกรรมการวินิจฉัย หรือคณะกรรมการพิจารณาอุทธรณ์  แล้วแต่กรณี    ตามพระราช บัญญัตินี้เข้ารับหน้าที่</a:t>
            </a:r>
          </a:p>
          <a:p>
            <a:pPr lvl="0">
              <a:lnSpc>
                <a:spcPts val="2000"/>
              </a:lnSpc>
              <a:spcBef>
                <a:spcPts val="600"/>
              </a:spcBef>
              <a:defRPr/>
            </a:pPr>
            <a:r>
              <a:rPr lang="th-TH" sz="2000" b="1" dirty="0">
                <a:solidFill>
                  <a:srgbClr val="0000CC"/>
                </a:solidFill>
                <a:cs typeface="EucrosiaUPC" panose="02020603050405020304" pitchFamily="18" charset="-34"/>
              </a:rPr>
              <a:t>	ในกรณีที่คณะกรรมการวินิจฉัยตามพระราชบัญญัตินี้เข้ารับหน้าที่แล้ว     แต่ยังไม่มีกฎกระทรวง  ระเบียบ หรือประกาศที่ออกตามความในพระราชบัญญัตินี้ใช้บังคับ  ให้หน้าที่ในการตีความและวินิจฉัยปัญหาเกี่ยวกับการปฏิบัติตามระเบียบสำนักนายกรัฐมนตรีว่าด้วยการพัสดุ พ.ศ. 2535     และระเบียบสำนักนายกรัฐมนตรีว่าด้วยการพัสดุด้วยวิธีการทางอิเล็กทรอนิกส์ พ.ศ. 2549 และบรรดาระเบียบ ข้อบังคับ ประกาศ ข้อบัญญัติ และข้อกำหนดใด ๆ เกี่ยวกับพัสดุ  การจัดซื้อจัดจ้าง   หรือการบริหารพัสดุของหน่วยงานของรัฐอื่นที่ไม่อยู่ภายใต้บังคับของระเบียบสำนักนายกรัฐ-มนตรีว่าด้วยการพัสดุ พ.ศ. 2535 หรือระเบียบสำนักนายกรัฐมนตรีว่าด้วยการพัสดุด้วยวิธีการทางอิเล็กทรอนิกส์ พ.ศ. 2549     ยังคงเป็นของคณะกรรมการว่าด้วยการพัสดุและคณะกรรมการว่าด้วยการพัสดุด้วยวิธีการทางอิเล็กทรอนิกส์ รวมทั้งคณะกรรมการตามระเบียบ ข้อบังคับ ประกาศ ข้อบัญญัติ หรือข้อกำหนด</a:t>
            </a:r>
            <a:r>
              <a:rPr lang="th-TH" sz="2000" b="1" dirty="0" err="1">
                <a:solidFill>
                  <a:srgbClr val="0000CC"/>
                </a:solidFill>
                <a:cs typeface="EucrosiaUPC" panose="02020603050405020304" pitchFamily="18" charset="-34"/>
              </a:rPr>
              <a:t>ใดๆ</a:t>
            </a:r>
            <a:r>
              <a:rPr lang="th-TH" sz="2000" b="1" dirty="0">
                <a:solidFill>
                  <a:srgbClr val="0000CC"/>
                </a:solidFill>
                <a:cs typeface="EucrosiaUPC" panose="02020603050405020304" pitchFamily="18" charset="-34"/>
              </a:rPr>
              <a:t> ของหน่วยงานของรัฐนั้น  เว้นแต่หน้าที่ในการตีความและวินิจฉัยปัญหาว่าบรรดาระเบียบ  ข้อบังคับ  ประกาศ  หรือข้อกำหนดดังกล่าว   ขัดหรือแย้งกับพระราชบัญญัตินี้ หรือเป็นไปตามแนวทางของพระราชบัญญัตินี้หรือไม่      ให้เป็นหน้าที่ของคณะกรรมการวินิจฉัยตามพระราชบัญญัตินี้</a:t>
            </a:r>
          </a:p>
          <a:p>
            <a:pPr lvl="0">
              <a:lnSpc>
                <a:spcPts val="2000"/>
              </a:lnSpc>
              <a:spcBef>
                <a:spcPts val="600"/>
              </a:spcBef>
              <a:defRPr/>
            </a:pPr>
            <a:r>
              <a:rPr lang="th-TH" sz="2000" b="1" dirty="0">
                <a:solidFill>
                  <a:srgbClr val="0000CC"/>
                </a:solidFill>
                <a:cs typeface="EucrosiaUPC" panose="02020603050405020304" pitchFamily="18" charset="-34"/>
              </a:rPr>
              <a:t>	ให้นำความในวรรคสอง   มาใช้บังคับกับกรณีที่คณะกรรมการราคากลาง และคณะกรรมการ </a:t>
            </a:r>
            <a:r>
              <a:rPr lang="th-TH" sz="2000" b="1" dirty="0" err="1">
                <a:solidFill>
                  <a:srgbClr val="0000CC"/>
                </a:solidFill>
                <a:cs typeface="EucrosiaUPC" panose="02020603050405020304" pitchFamily="18" charset="-34"/>
              </a:rPr>
              <a:t>ค.ป.ท</a:t>
            </a:r>
            <a:r>
              <a:rPr lang="th-TH" sz="2000" b="1" dirty="0">
                <a:solidFill>
                  <a:srgbClr val="0000CC"/>
                </a:solidFill>
                <a:cs typeface="EucrosiaUPC" panose="02020603050405020304" pitchFamily="18" charset="-34"/>
              </a:rPr>
              <a:t>.  ตามพระราชบัญญัตินี้เข้ารับหน้าที่แล้ว  แต่ยังมิได้ออกประกาศตามความในพระราชบัญญัตินี้โดยอนุโลม</a:t>
            </a:r>
          </a:p>
        </p:txBody>
      </p:sp>
    </p:spTree>
    <p:extLst>
      <p:ext uri="{BB962C8B-B14F-4D97-AF65-F5344CB8AC3E}">
        <p14:creationId xmlns:p14="http://schemas.microsoft.com/office/powerpoint/2010/main" val="34879156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9337" y="361950"/>
            <a:ext cx="7056438" cy="857250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th-TH" sz="3600" b="1" dirty="0">
                <a:solidFill>
                  <a:srgbClr val="000099"/>
                </a:solidFill>
                <a:cs typeface="EucrosiaUPC" panose="02020603050405020304" pitchFamily="18" charset="-34"/>
              </a:rPr>
              <a:t>บทเฉพาะกาล (ต่อ)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96075" y="1295400"/>
            <a:ext cx="875185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มาตรา </a:t>
            </a:r>
            <a:r>
              <a:rPr lang="th-TH" sz="2400" b="1" dirty="0">
                <a:solidFill>
                  <a:srgbClr val="993300"/>
                </a:solidFill>
                <a:cs typeface="EucrosiaUPC" panose="02020603050405020304" pitchFamily="18" charset="-34"/>
              </a:rPr>
              <a:t>128 </a:t>
            </a:r>
            <a:r>
              <a:rPr lang="th-TH" sz="2200" b="1" dirty="0">
                <a:solidFill>
                  <a:srgbClr val="0000CC"/>
                </a:solidFill>
                <a:cs typeface="EucrosiaUPC" panose="02020603050405020304" pitchFamily="18" charset="-34"/>
              </a:rPr>
              <a:t>  การจัดซื้อจัดจ้างหรือการบริหารพัสดุที่ได้ดำเนินการตามระเบียบสำนักนายกรัฐมนตรีว่าด้วยการพัสดุ พ.ศ. 2535    หรือระเบียบสำนักนายกรัฐมนตรีว่าด้วยการพัสดุด้วยวิธีการทางอิเล็กทรอนิกส์ พ.ศ. 2549 หรือระเบียบ ข้อบังคับ ประกาศ ข้อบัญญัติ หรือข้อกำหนด</a:t>
            </a:r>
            <a:r>
              <a:rPr lang="th-TH" sz="2200" b="1" dirty="0" err="1">
                <a:solidFill>
                  <a:srgbClr val="0000CC"/>
                </a:solidFill>
                <a:cs typeface="EucrosiaUPC" panose="02020603050405020304" pitchFamily="18" charset="-34"/>
              </a:rPr>
              <a:t>ใดๆ</a:t>
            </a:r>
            <a:r>
              <a:rPr lang="th-TH" sz="2200" b="1" dirty="0">
                <a:solidFill>
                  <a:srgbClr val="0000CC"/>
                </a:solidFill>
                <a:cs typeface="EucrosiaUPC" panose="02020603050405020304" pitchFamily="18" charset="-34"/>
              </a:rPr>
              <a:t> เกี่ยวกับพัสดุ การจัดซื้อจัดจ้าง  หรือการบริหารพัสดุของหน่วยงานของรัฐอื่นที่ไม่อยู่ภายใต้บังคับของระเบียบสำนักนายกรัฐมนตรีว่าด้วยการพัสดุ พ.ศ. 2535       หรือระเบียบสำนักนายกรัฐมนตรีว่าด้วยการพัสดุด้วยวิธีการทางอิเล็กทรอนิกส์ พ.ศ. 2549แล้วแต่กรณี    รวมทั้งมติคณะรัฐมนตรีที่เกี่ยวกับพัสดุ  การจัดซื้อจัดจ้าง  หรือการบริหารพัสดุของหน่วยงานของรัฐก่อนวันที่พระราชบัญญัตินี้ใช้บังคับ  และการตรวจรับและจ่ายเงินยังไม่แล้วเสร็จ     ให้ดำเนินการตามระเบียบสำนักนายกรัฐมนตรีว่าด้วยการพัสดุ พ.ศ. 2535    หรือระเบียบสำนักนายกรัฐมนตรีว่าด้วยการพัสดุด้วยวิธีการทางอิเล็กทรอนิกส์ พ.ศ. 2549    หรือระเบียบ ข้อบังคับ ประกาศ ข้อบัญญัติ หรือข้อกำหนด</a:t>
            </a:r>
            <a:r>
              <a:rPr lang="th-TH" sz="2200" b="1" dirty="0" err="1">
                <a:solidFill>
                  <a:srgbClr val="0000CC"/>
                </a:solidFill>
                <a:cs typeface="EucrosiaUPC" panose="02020603050405020304" pitchFamily="18" charset="-34"/>
              </a:rPr>
              <a:t>ใดๆ</a:t>
            </a:r>
            <a:r>
              <a:rPr lang="th-TH" sz="2200" b="1" dirty="0">
                <a:solidFill>
                  <a:srgbClr val="0000CC"/>
                </a:solidFill>
                <a:cs typeface="EucrosiaUPC" panose="02020603050405020304" pitchFamily="18" charset="-34"/>
              </a:rPr>
              <a:t> เกี่ยวกับพัสดุ การจัดซื้อจัดจ้าง หรือการบริหารพัสดุของหน่วยงานของรัฐดังกล่าว   รวมทั้งมติคณะรัฐมนตรีที่เกี่ยวกับพัสดุ การจัดซื้อจัดจ้าง หรือการบริหารพัสดุของหน่วยงานของรัฐต่อไป  เว้นแต่ในกรณีที่การจัดซื้อจัดจ้างหรือการบริหารพัสดุดังกล่าว    ยังไม่ได้ประกาศในระบบเครือข่ายสารสนเทศของกรมบัญชีกลางหรือของหน่วยงานของรัฐเพื่อให้ผู้ประกอบการเข้ายื่นข้อเสนอต่อหน่วยงานของรัฐหรือในกรณีที่มีการยกเลิกการจัดซื้อจัดจ้างหรือการบริหารพัสดุดังกล่าว     การจัดซื้อจัดจ้างหรือการบริหารพัสดุนั้นหรือการจัดซื้อจัดจ้างหรือการบริหารพัสดุครั้งใหม่ แล้วแต่กรณี  ให้ดำเนินการตามพระราชบัญญัตินี้</a:t>
            </a:r>
          </a:p>
        </p:txBody>
      </p:sp>
    </p:spTree>
    <p:extLst>
      <p:ext uri="{BB962C8B-B14F-4D97-AF65-F5344CB8AC3E}">
        <p14:creationId xmlns:p14="http://schemas.microsoft.com/office/powerpoint/2010/main" val="19417213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781" y="501223"/>
            <a:ext cx="7056438" cy="857250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th-TH" sz="3600" b="1" dirty="0">
                <a:solidFill>
                  <a:srgbClr val="000099"/>
                </a:solidFill>
                <a:cs typeface="EucrosiaUPC" panose="02020603050405020304" pitchFamily="18" charset="-34"/>
              </a:rPr>
              <a:t>บทเฉพาะกาล (ต่อ)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96075" y="1419285"/>
            <a:ext cx="875185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th-TH" sz="2400" b="1" dirty="0">
                <a:solidFill>
                  <a:srgbClr val="993300"/>
                </a:solidFill>
                <a:cs typeface="EucrosiaUPC" panose="02020603050405020304" pitchFamily="18" charset="-34"/>
              </a:rPr>
              <a:t>มาตรา 129</a:t>
            </a:r>
            <a: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   ในวาระเริ่มแรก  ให้กรมบัญชีกลางจัดให้มีการขึ้นทะเบียนผู้ประกอบการที่มีคุณสมบัติเป็นผู้ยื่นข้อเสนอในงานก่อสร้างของหน่วยงานของรัฐตามมาตรา 51 วรรคหนึ่ง  ให้แล้วเสร็จโดยเร็ว   นับแต่วันที่คณะกรรมการราคากลางกำหนดสาขาของงานก่อสร้าง ตามมาตรา 51 วรรคหนึ่ง      หรือนับแต่วันที่คณะ-กรรมการราคากลางกำหนดวงเงินของสาขาของงานก่อสร้าง หรือกำหนดให้ต้องใช้ผู้ประกอบวิชาชีพในสาขาใดตามมาตรา 51 วรรคสอง แล้วแต่กรณี</a:t>
            </a:r>
          </a:p>
          <a:p>
            <a:pPr lvl="0">
              <a:spcBef>
                <a:spcPts val="1200"/>
              </a:spcBef>
              <a:defRPr/>
            </a:pPr>
            <a: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        ในระหว่างที่การขึ้นทะเบียนผู้ประกอบการที่มีคุณสมบัติเป็นผู้ยื่นข้อเสนอในงานก่อสร้างของหน่วยงาน</a:t>
            </a:r>
            <a:b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</a:br>
            <a: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ของรัฐตามวรรคหนึ่งยังไม่แล้วเสร็จ ให้หน่วยงานของรัฐได้รับยกเว้นไม่ต้องปฏิบัติตามมาตรา 51 วรรคหนึ่ง หรือวรรคสอง แล้วแต่กรณี   เว้นแต่ในกรณีที่หน่วยงานของรัฐใดมีการจัดทำบัญชีผู้ประกอบการงานก่อสร้าง</a:t>
            </a:r>
            <a:b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</a:br>
            <a: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ที่มีคุณสมบัติเบื้องต้นไว้แล้วก่อนวันที่พระราชบัญญัตินี้ใช้บังคับ ให้หน่วยงานของรัฐนั้นใช้บัญชีผู้ประกอบการงานก่อสร้างที่มีคุณสมบัติเบื้องต้นที่หน่วยงานของรัฐได้จัดทำไว้แล้วต่อไป   โดยให้ถือเป็นการขึ้นทะเบียนผู้-</a:t>
            </a:r>
            <a:b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</a:br>
            <a: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ประกอบการที่มีคุณสมบัติเป็นผู้ยื่นข้อเสนอในงานก่อสร้างของหน่วยงานของรัฐ   ตามมาตรา 51 วรรคหนึ่ง จนกว่าจะมีการประกาศรายชื่อผู้ประกอบการที่มีคุณสมบัติเป็นผู้ยื่นข้อเสนอในงานก่อสร้างของหน่วยงานของ</a:t>
            </a:r>
            <a:b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</a:br>
            <a:r>
              <a:rPr lang="th-TH" sz="2200" b="1" dirty="0">
                <a:solidFill>
                  <a:srgbClr val="000066"/>
                </a:solidFill>
                <a:cs typeface="EucrosiaUPC" panose="02020603050405020304" pitchFamily="18" charset="-34"/>
              </a:rPr>
              <a:t>รัฐตามมาตรา 53 วรรคหนึ่ง</a:t>
            </a:r>
          </a:p>
        </p:txBody>
      </p:sp>
    </p:spTree>
    <p:extLst>
      <p:ext uri="{BB962C8B-B14F-4D97-AF65-F5344CB8AC3E}">
        <p14:creationId xmlns:p14="http://schemas.microsoft.com/office/powerpoint/2010/main" val="35199561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9337" y="438150"/>
            <a:ext cx="7056438" cy="857250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th-TH" sz="3600" b="1" dirty="0">
                <a:solidFill>
                  <a:srgbClr val="000099"/>
                </a:solidFill>
                <a:cs typeface="EucrosiaUPC" panose="02020603050405020304" pitchFamily="18" charset="-34"/>
              </a:rPr>
              <a:t>บทเฉพาะกาล (ต่อ)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96074" y="1358473"/>
            <a:ext cx="879552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th-TH" sz="2400" b="1" dirty="0">
                <a:solidFill>
                  <a:srgbClr val="993300"/>
                </a:solidFill>
                <a:cs typeface="EucrosiaUPC" panose="02020603050405020304" pitchFamily="18" charset="-34"/>
              </a:rPr>
              <a:t>มาตรา 130</a:t>
            </a:r>
            <a:r>
              <a:rPr lang="th-TH" sz="2200" b="1" dirty="0">
                <a:solidFill>
                  <a:srgbClr val="0B4E8B"/>
                </a:solidFill>
                <a:cs typeface="EucrosiaUPC" panose="02020603050405020304" pitchFamily="18" charset="-34"/>
              </a:rPr>
              <a:t>  รายชื่อที่ปรึกษาที่ได้ขึ้นทะเบียนไว้กับศูนย์ข้อมูลที่ปรึกษา กระทรวงการคลัง ตามระเบียบสำนัก</a:t>
            </a:r>
            <a:br>
              <a:rPr lang="th-TH" sz="2200" b="1" dirty="0">
                <a:solidFill>
                  <a:srgbClr val="0B4E8B"/>
                </a:solidFill>
                <a:cs typeface="EucrosiaUPC" panose="02020603050405020304" pitchFamily="18" charset="-34"/>
              </a:rPr>
            </a:br>
            <a:r>
              <a:rPr lang="th-TH" sz="2200" b="1" dirty="0">
                <a:solidFill>
                  <a:srgbClr val="0B4E8B"/>
                </a:solidFill>
                <a:cs typeface="EucrosiaUPC" panose="02020603050405020304" pitchFamily="18" charset="-34"/>
              </a:rPr>
              <a:t>นายกรัฐมนตรีว่าด้วยการพัสดุ พ.ศ. 2535 ก่อนวันที่พระราชบัญญัตินี้ใช้บังคับ ให้ถือว่าเป็นรายชื่อที่ปรึกษาที่ได้ขึ้นทะเบียนไว้กับศูนย์ข้อมูลที่ปรึกษา กระทรวงการคลัง ตามพระราชบัญญัตินี้</a:t>
            </a:r>
          </a:p>
          <a:p>
            <a:pPr lvl="0">
              <a:spcBef>
                <a:spcPts val="1200"/>
              </a:spcBef>
              <a:defRPr/>
            </a:pPr>
            <a:r>
              <a:rPr lang="th-TH" sz="2400" b="1" dirty="0">
                <a:solidFill>
                  <a:srgbClr val="993300"/>
                </a:solidFill>
                <a:cs typeface="EucrosiaUPC" panose="02020603050405020304" pitchFamily="18" charset="-34"/>
              </a:rPr>
              <a:t>มาตรา 131  </a:t>
            </a:r>
            <a:r>
              <a:rPr lang="th-TH" sz="2200" b="1" dirty="0">
                <a:solidFill>
                  <a:srgbClr val="0B4E8B"/>
                </a:solidFill>
                <a:cs typeface="EucrosiaUPC" panose="02020603050405020304" pitchFamily="18" charset="-34"/>
              </a:rPr>
              <a:t>รายชื่อผู้ทิ้งงานตามระเบียบสำนักนายกรัฐมนตรีว่าด้วยการพัสดุ พ.ศ. 2535  ที่มีอยู่ก่อนวันที่พระราชบัญญัตินี้ใช้บังคับ ให้ถือว่าเป็นรายชื่อผู้ทิ้งงานตามพระราชบัญญัตินี้ </a:t>
            </a:r>
          </a:p>
          <a:p>
            <a:pPr lvl="0">
              <a:spcBef>
                <a:spcPts val="1200"/>
              </a:spcBef>
              <a:defRPr/>
            </a:pPr>
            <a:r>
              <a:rPr lang="th-TH" sz="2200" b="1" dirty="0">
                <a:solidFill>
                  <a:srgbClr val="0B4E8B"/>
                </a:solidFill>
                <a:cs typeface="EucrosiaUPC" panose="02020603050405020304" pitchFamily="18" charset="-34"/>
              </a:rPr>
              <a:t>       การดำเนินการเพื่อสั่งให้เป็นผู้ทิ้งงานด้วยเหตุแห่งการกระทำอันมีลักษณะเป็นผู้ทิ้งงานตามระเบียบสำนักนายกรัฐมนตรีว่าด้วยการพัสดุ พ.ศ. 2535   ก่อนวันที่พระราชบัญญัตินี้ใช้บังคับ ให้ดำเนินการเพื่อสั่งให้เป็นผู้ทิ้งงานด้วยเหตุแห่งการกระทำอันมีลักษณะเป็นผู้ทิ้งงานตามพระราชบัญญัตินี้</a:t>
            </a:r>
          </a:p>
          <a:p>
            <a:pPr lvl="0">
              <a:spcBef>
                <a:spcPts val="1200"/>
              </a:spcBef>
              <a:defRPr/>
            </a:pPr>
            <a:r>
              <a:rPr lang="th-TH" sz="2400" b="1" dirty="0">
                <a:solidFill>
                  <a:srgbClr val="993300"/>
                </a:solidFill>
                <a:cs typeface="EucrosiaUPC" panose="02020603050405020304" pitchFamily="18" charset="-34"/>
              </a:rPr>
              <a:t>มาตรา 132  </a:t>
            </a:r>
            <a:r>
              <a:rPr lang="th-TH" sz="2200" b="1" dirty="0">
                <a:solidFill>
                  <a:srgbClr val="0B4E8B"/>
                </a:solidFill>
                <a:cs typeface="EucrosiaUPC" panose="02020603050405020304" pitchFamily="18" charset="-34"/>
              </a:rPr>
              <a:t>ให้กระทรวงการคลัง กรมบัญชีกลาง สำนักงาน </a:t>
            </a:r>
            <a:r>
              <a:rPr lang="th-TH" sz="2200" b="1" dirty="0" err="1">
                <a:solidFill>
                  <a:srgbClr val="0B4E8B"/>
                </a:solidFill>
                <a:cs typeface="EucrosiaUPC" panose="02020603050405020304" pitchFamily="18" charset="-34"/>
              </a:rPr>
              <a:t>ก.พ.ร</a:t>
            </a:r>
            <a:r>
              <a:rPr lang="th-TH" sz="2200" b="1" dirty="0">
                <a:solidFill>
                  <a:srgbClr val="0B4E8B"/>
                </a:solidFill>
                <a:cs typeface="EucrosiaUPC" panose="02020603050405020304" pitchFamily="18" charset="-34"/>
              </a:rPr>
              <a:t>. สำนักงาน ก.พ. สำนักงบประมาณ และหน่วยงานอื่นที่เกี่ยวข้อง   ร่วมกันจัดทำโครงสร้างกรมบัญชีกลาง  กรอบอัตรากำลังข้าราชการ  และพนักงานราชการ  และกำหนดงบประมาณ รวมทั้งการดำเนินการอื่นใดอันจำเป็น เพื่อรองรับการดำเนินการตามอำนาจหน้าที่ของกรมบัญชีกลางตามพระราชบัญญัตินี้ภายในหกสิบวัน นับแต่วันที่พระราชบัญญัตินี้ใช้บังคับ</a:t>
            </a:r>
          </a:p>
        </p:txBody>
      </p:sp>
    </p:spTree>
    <p:extLst>
      <p:ext uri="{BB962C8B-B14F-4D97-AF65-F5344CB8AC3E}">
        <p14:creationId xmlns:p14="http://schemas.microsoft.com/office/powerpoint/2010/main" val="21033980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158417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th-TH" altLang="th-TH" sz="5000" b="1" dirty="0">
                <a:solidFill>
                  <a:srgbClr val="0000CC"/>
                </a:solidFill>
                <a:latin typeface="IrisUPC" panose="020B0604020202020204" pitchFamily="34" charset="-34"/>
                <a:cs typeface="IrisUPC" panose="020B0604020202020204" pitchFamily="34" charset="-34"/>
              </a:rPr>
              <a:t>สรุปประเด็นข้อแตกต่าง</a:t>
            </a:r>
            <a:r>
              <a:rPr lang="th-TH" altLang="th-TH" sz="4500" b="1" dirty="0">
                <a:solidFill>
                  <a:srgbClr val="0000CC"/>
                </a:solidFill>
                <a:latin typeface="IrisUPC" panose="020B0604020202020204" pitchFamily="34" charset="-34"/>
                <a:cs typeface="IrisUPC" panose="020B0604020202020204" pitchFamily="34" charset="-34"/>
              </a:rPr>
              <a:t/>
            </a:r>
            <a:br>
              <a:rPr lang="th-TH" altLang="th-TH" sz="4500" b="1" dirty="0">
                <a:solidFill>
                  <a:srgbClr val="0000CC"/>
                </a:solidFill>
                <a:latin typeface="IrisUPC" panose="020B0604020202020204" pitchFamily="34" charset="-34"/>
                <a:cs typeface="IrisUPC" panose="020B0604020202020204" pitchFamily="34" charset="-34"/>
              </a:rPr>
            </a:br>
            <a:r>
              <a:rPr lang="th-TH" altLang="th-TH" sz="4000" b="1" dirty="0">
                <a:solidFill>
                  <a:srgbClr val="0000CC"/>
                </a:solidFill>
                <a:latin typeface="IrisUPC" panose="020B0604020202020204" pitchFamily="34" charset="-34"/>
                <a:cs typeface="IrisUPC" panose="020B0604020202020204" pitchFamily="34" charset="-34"/>
              </a:rPr>
              <a:t>(บางประเด็น)</a:t>
            </a:r>
            <a:endParaRPr lang="th-TH" sz="4000" dirty="0">
              <a:latin typeface="IrisUPC" panose="020B0604020202020204" pitchFamily="34" charset="-34"/>
              <a:cs typeface="IrisUPC" panose="020B0604020202020204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899592" y="2852936"/>
            <a:ext cx="7416824" cy="2743200"/>
          </a:xfrm>
          <a:ln>
            <a:noFill/>
          </a:ln>
        </p:spPr>
        <p:txBody>
          <a:bodyPr anchor="ctr" anchorCtr="0">
            <a:noAutofit/>
          </a:bodyPr>
          <a:lstStyle/>
          <a:p>
            <a:pPr marL="273050" indent="-273050">
              <a:lnSpc>
                <a:spcPts val="3500"/>
              </a:lnSpc>
              <a:spcBef>
                <a:spcPts val="1200"/>
              </a:spcBef>
              <a:buClr>
                <a:srgbClr val="000066"/>
              </a:buClr>
              <a:buSzPct val="65000"/>
              <a:defRPr/>
            </a:pPr>
            <a:r>
              <a:rPr lang="th-TH" altLang="th-TH" sz="3200" b="1" dirty="0">
                <a:solidFill>
                  <a:srgbClr val="000066"/>
                </a:solidFill>
                <a:latin typeface="IrisUPC" panose="020B0604020202020204" pitchFamily="34" charset="-34"/>
                <a:cs typeface="IrisUPC" panose="020B0604020202020204" pitchFamily="34" charset="-34"/>
              </a:rPr>
              <a:t>พระราชบัญญัติการจัดซื้อจัดจ้างและการบริหารพัสดุภาครัฐ</a:t>
            </a:r>
          </a:p>
          <a:p>
            <a:pPr marL="273050" indent="-273050">
              <a:lnSpc>
                <a:spcPts val="3500"/>
              </a:lnSpc>
              <a:spcBef>
                <a:spcPts val="1200"/>
              </a:spcBef>
              <a:buClr>
                <a:srgbClr val="000066"/>
              </a:buClr>
              <a:buSzPct val="65000"/>
              <a:defRPr/>
            </a:pPr>
            <a:r>
              <a:rPr lang="th-TH" sz="3200" b="1" dirty="0">
                <a:solidFill>
                  <a:srgbClr val="000066"/>
                </a:solidFill>
                <a:latin typeface="IrisUPC" panose="020B0604020202020204" pitchFamily="34" charset="-34"/>
                <a:cs typeface="IrisUPC" panose="020B0604020202020204" pitchFamily="34" charset="-34"/>
              </a:rPr>
              <a:t>ระเบียบสำนักนายกรัฐมนตรีว่าด้วยการพัสดุ   พ.ศ. </a:t>
            </a:r>
            <a:r>
              <a:rPr lang="th-TH" sz="3200" b="1" dirty="0">
                <a:solidFill>
                  <a:srgbClr val="000066"/>
                </a:solidFill>
                <a:latin typeface="IrisUPC" panose="020B0604020202020204" pitchFamily="34" charset="-34"/>
                <a:cs typeface="EucrosiaUPC" panose="02020603050405020304" pitchFamily="18" charset="-34"/>
              </a:rPr>
              <a:t>2535</a:t>
            </a:r>
            <a:r>
              <a:rPr lang="th-TH" sz="3200" b="1" dirty="0">
                <a:solidFill>
                  <a:srgbClr val="000066"/>
                </a:solidFill>
                <a:latin typeface="IrisUPC" panose="020B0604020202020204" pitchFamily="34" charset="-34"/>
                <a:cs typeface="IrisUPC" panose="020B0604020202020204" pitchFamily="34" charset="-34"/>
              </a:rPr>
              <a:t>  และที่แก้ไขเพิ่มเติม</a:t>
            </a:r>
          </a:p>
          <a:p>
            <a:pPr marL="273050" indent="-273050">
              <a:lnSpc>
                <a:spcPts val="3500"/>
              </a:lnSpc>
              <a:spcBef>
                <a:spcPts val="1200"/>
              </a:spcBef>
              <a:buClr>
                <a:srgbClr val="000066"/>
              </a:buClr>
              <a:buSzPct val="65000"/>
              <a:defRPr/>
            </a:pPr>
            <a:r>
              <a:rPr lang="th-TH" sz="3200" b="1" dirty="0">
                <a:solidFill>
                  <a:srgbClr val="000066"/>
                </a:solidFill>
                <a:latin typeface="IrisUPC" panose="020B0604020202020204" pitchFamily="34" charset="-34"/>
                <a:cs typeface="IrisUPC" panose="020B0604020202020204" pitchFamily="34" charset="-34"/>
              </a:rPr>
              <a:t>ระเบียบสำนักนายกรัฐมนตรีว่าด้วยการพัสดุด้วยวิธีการทางอิเล็กทรอนิกส์  พ.ศ. </a:t>
            </a:r>
            <a:r>
              <a:rPr lang="th-TH" sz="3200" b="1" dirty="0">
                <a:solidFill>
                  <a:srgbClr val="000066"/>
                </a:solidFill>
                <a:latin typeface="IrisUPC" panose="020B0604020202020204" pitchFamily="34" charset="-34"/>
                <a:cs typeface="EucrosiaUPC" panose="02020603050405020304" pitchFamily="18" charset="-34"/>
              </a:rPr>
              <a:t>2549</a:t>
            </a:r>
            <a:endParaRPr lang="th-TH" sz="3200" dirty="0">
              <a:solidFill>
                <a:srgbClr val="000066"/>
              </a:solidFill>
              <a:latin typeface="IrisUPC" panose="020B0604020202020204" pitchFamily="34" charset="-34"/>
              <a:cs typeface="Eucrosi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63462613"/>
      </p:ext>
    </p:extLst>
  </p:cSld>
  <p:clrMapOvr>
    <a:masterClrMapping/>
  </p:clrMapOvr>
  <p:transition spd="slow">
    <p:wedg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auto">
          <a:xfrm>
            <a:off x="330455" y="1988839"/>
            <a:ext cx="4011116" cy="468052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บังคับใช้กับ “หน่วยงานของรัฐ” หมายความว่า ราชการส่วนกลาง ราชการส่วนภูมิภาค ราชการส่วนท้องถิ่น รัฐวิสาหกิจตามกฎหมายว่าด้วยวิธีการงบประมาณ  องค์การมหาชน  องค์กรอิสระ องค์กรตามรัฐธรรมนูญ  หน่วยธุรการของศาล  มหาวิทยาลัยในกำกับของรัฐ  หน่วยงานสังกัดรัฐสภาหรือในกำกับของรัฐสภา หน่วยงานอิสระของรัฐ และหน่วยงานอื่นตามที่กำหนดในกฎกระทรวง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 </a:t>
            </a:r>
          </a:p>
        </p:txBody>
      </p:sp>
      <p:sp>
        <p:nvSpPr>
          <p:cNvPr id="30723" name="Rounded Rectangle 4"/>
          <p:cNvSpPr>
            <a:spLocks noChangeArrowheads="1"/>
          </p:cNvSpPr>
          <p:nvPr/>
        </p:nvSpPr>
        <p:spPr bwMode="auto">
          <a:xfrm>
            <a:off x="4643374" y="1988840"/>
            <a:ext cx="4249737" cy="1728192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ใช้บังคับแก่ส่วนราชการ ซึ่งดำเนินการเกี่ยวกับการพัสดุโดยใช้เงินงบประมาณ เงินกู้ และเงินช่วยเหลือ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(ข้อ 6)</a:t>
            </a:r>
          </a:p>
        </p:txBody>
      </p:sp>
      <p:sp>
        <p:nvSpPr>
          <p:cNvPr id="6" name="Rectangle 5"/>
          <p:cNvSpPr/>
          <p:nvPr/>
        </p:nvSpPr>
        <p:spPr>
          <a:xfrm>
            <a:off x="2843808" y="332656"/>
            <a:ext cx="3220753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ขอบเขตการใช้บังคับ</a:t>
            </a:r>
            <a:endParaRPr kumimoji="0" lang="en-US" sz="4000" b="1" i="0" u="none" strike="noStrike" kern="1200" cap="none" spc="0" normalizeH="0" baseline="0" noProof="0" dirty="0">
              <a:ln/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30728" name="Rounded Rectangle 9"/>
          <p:cNvSpPr>
            <a:spLocks noChangeArrowheads="1"/>
          </p:cNvSpPr>
          <p:nvPr/>
        </p:nvSpPr>
        <p:spPr bwMode="auto">
          <a:xfrm>
            <a:off x="4670003" y="4494502"/>
            <a:ext cx="4249737" cy="2174857"/>
          </a:xfrm>
          <a:prstGeom prst="roundRect">
            <a:avLst>
              <a:gd name="adj" fmla="val 16667"/>
            </a:avLst>
          </a:prstGeom>
          <a:solidFill>
            <a:srgbClr val="00CC99"/>
          </a:solidFill>
          <a:ln w="9525" algn="ctr">
            <a:noFill/>
            <a:round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ใช้บังคับแก่ส่วนราชการ รัฐวิสาหกิจ องค์การมหาชน และหน่วยงานอื่นของรัฐที่อยู่ในสังกัดการบังคับบัญชาหรือการกำกับดูแลของฝ่ายบริหาร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(ข้อ 4)</a:t>
            </a:r>
          </a:p>
        </p:txBody>
      </p:sp>
      <p:sp>
        <p:nvSpPr>
          <p:cNvPr id="3" name="แผนผังลําดับงาน: กระบวนการสำรอง 2"/>
          <p:cNvSpPr/>
          <p:nvPr/>
        </p:nvSpPr>
        <p:spPr>
          <a:xfrm>
            <a:off x="323528" y="1303041"/>
            <a:ext cx="4011115" cy="562396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พ.ร.บ.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1" name="แผนผังลําดับงาน: กระบวนการสำรอง 10"/>
          <p:cNvSpPr/>
          <p:nvPr/>
        </p:nvSpPr>
        <p:spPr>
          <a:xfrm>
            <a:off x="4643373" y="1303042"/>
            <a:ext cx="4177099" cy="562396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ระเบียบฯ พ.ศ. 2535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2" name="แผนผังลําดับงาน: กระบวนการสำรอง 11"/>
          <p:cNvSpPr/>
          <p:nvPr/>
        </p:nvSpPr>
        <p:spPr>
          <a:xfrm>
            <a:off x="4670003" y="3861464"/>
            <a:ext cx="4223108" cy="562396"/>
          </a:xfrm>
          <a:prstGeom prst="flowChartAlternateProcess">
            <a:avLst/>
          </a:prstGeom>
          <a:solidFill>
            <a:srgbClr val="00CC99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ระเบียบฯ พ.ศ. 2549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39104404"/>
      </p:ext>
    </p:extLst>
  </p:cSld>
  <p:clrMapOvr>
    <a:masterClrMapping/>
  </p:clrMapOvr>
  <p:transition spd="slow">
    <p:wedg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419872" y="332656"/>
            <a:ext cx="2358338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คณะกรรมการ</a:t>
            </a:r>
            <a:endParaRPr kumimoji="0" lang="en-US" sz="4000" b="1" i="0" u="none" strike="noStrike" kern="1200" cap="none" spc="0" normalizeH="0" baseline="0" noProof="0" dirty="0">
              <a:ln/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0" name="แผนผังลําดับงาน: กระบวนการสำรอง 9"/>
          <p:cNvSpPr/>
          <p:nvPr/>
        </p:nvSpPr>
        <p:spPr>
          <a:xfrm>
            <a:off x="251520" y="1295400"/>
            <a:ext cx="4540763" cy="53340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พ.ร.บ.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1" name="แผนผังลําดับงาน: กระบวนการสำรอง 10"/>
          <p:cNvSpPr/>
          <p:nvPr/>
        </p:nvSpPr>
        <p:spPr>
          <a:xfrm>
            <a:off x="5024259" y="1655440"/>
            <a:ext cx="3868221" cy="533400"/>
          </a:xfrm>
          <a:prstGeom prst="flowChartAlternateProcess">
            <a:avLst/>
          </a:prstGeom>
          <a:solidFill>
            <a:srgbClr val="F1E5CD"/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ระเบียบฯ พ.ศ. 2535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2" name="แผนผังลําดับงาน: กระบวนการสำรอง 11"/>
          <p:cNvSpPr/>
          <p:nvPr/>
        </p:nvSpPr>
        <p:spPr>
          <a:xfrm>
            <a:off x="5093447" y="4363637"/>
            <a:ext cx="3814958" cy="533401"/>
          </a:xfrm>
          <a:prstGeom prst="flowChartAlternateProcess">
            <a:avLst/>
          </a:prstGeom>
          <a:solidFill>
            <a:srgbClr val="00CC99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ระเบียบฯ พ.ศ. 2549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3" name="Rounded Rectangle 4"/>
          <p:cNvSpPr>
            <a:spLocks noChangeArrowheads="1"/>
          </p:cNvSpPr>
          <p:nvPr/>
        </p:nvSpPr>
        <p:spPr bwMode="auto">
          <a:xfrm>
            <a:off x="5042939" y="2341240"/>
            <a:ext cx="3849541" cy="1231776"/>
          </a:xfrm>
          <a:prstGeom prst="roundRect">
            <a:avLst>
              <a:gd name="adj" fmla="val 16667"/>
            </a:avLst>
          </a:prstGeom>
          <a:solidFill>
            <a:srgbClr val="F1E5CD"/>
          </a:solidFill>
          <a:ln w="9525" algn="ctr">
            <a:noFill/>
            <a:round/>
            <a:headEnd/>
            <a:tailEnd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EucrosiaUPC" panose="02020603050405020304" pitchFamily="18" charset="-34"/>
              </a:rPr>
              <a:t>คณะกรรมการว่าด้วยการพัสดุ (</a:t>
            </a:r>
            <a:r>
              <a:rPr kumimoji="0" lang="th-TH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EucrosiaUPC" panose="02020603050405020304" pitchFamily="18" charset="-34"/>
              </a:rPr>
              <a:t>กวพ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EucrosiaUPC" panose="02020603050405020304" pitchFamily="18" charset="-34"/>
              </a:rPr>
              <a:t>.)   </a:t>
            </a:r>
          </a:p>
          <a:p>
            <a:pPr marL="0" marR="0" lvl="0" indent="0" algn="ctr" defTabSz="914400" rtl="0" eaLnBrk="0" fontAlgn="base" latinLnBrk="0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EucrosiaUPC" panose="02020603050405020304" pitchFamily="18" charset="-34"/>
              </a:rPr>
              <a:t>                                (ข้อ 11)</a:t>
            </a:r>
          </a:p>
        </p:txBody>
      </p:sp>
      <p:sp>
        <p:nvSpPr>
          <p:cNvPr id="14" name="Rounded Rectangle 9"/>
          <p:cNvSpPr>
            <a:spLocks noChangeArrowheads="1"/>
          </p:cNvSpPr>
          <p:nvPr/>
        </p:nvSpPr>
        <p:spPr bwMode="auto">
          <a:xfrm>
            <a:off x="5093447" y="5078615"/>
            <a:ext cx="3871041" cy="1230705"/>
          </a:xfrm>
          <a:prstGeom prst="roundRect">
            <a:avLst>
              <a:gd name="adj" fmla="val 16667"/>
            </a:avLst>
          </a:prstGeom>
          <a:solidFill>
            <a:srgbClr val="00CC99"/>
          </a:solidFill>
          <a:ln w="9525" algn="ctr">
            <a:noFill/>
            <a:round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คณะกรรมการว่าด้วยการพัสดุด้วยวิธีการทางอิเล็กทรอนิกส์ (</a:t>
            </a:r>
            <a:r>
              <a:rPr kumimoji="0" lang="th-TH" altLang="th-TH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กว</a:t>
            </a: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พ.อ.) </a:t>
            </a:r>
          </a:p>
          <a:p>
            <a:pPr marL="0" marR="0" lvl="0" indent="0" algn="r" defTabSz="914400" rtl="0" eaLnBrk="0" fontAlgn="base" latinLnBrk="0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(ข้อ 6)</a:t>
            </a:r>
          </a:p>
        </p:txBody>
      </p:sp>
      <p:sp>
        <p:nvSpPr>
          <p:cNvPr id="15" name="Rounded Rectangle 3"/>
          <p:cNvSpPr/>
          <p:nvPr/>
        </p:nvSpPr>
        <p:spPr bwMode="auto">
          <a:xfrm>
            <a:off x="251520" y="1907192"/>
            <a:ext cx="4540763" cy="487460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 marL="361950" marR="0" lvl="0" indent="-361950" algn="l" defTabSz="914400" rtl="0" eaLnBrk="0" fontAlgn="base" latinLnBrk="0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คณะกรรมการนโยบายการจัดซื้อจัดจ้างและการบริหารพัสดุภาครัฐ</a:t>
            </a:r>
          </a:p>
          <a:p>
            <a:pPr marL="361950" marR="0" lvl="0" indent="-361950" algn="l" defTabSz="914400" rtl="0" eaLnBrk="0" fontAlgn="base" latinLnBrk="0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 คณะกรรมการวินิจฉัยปัญหาการจัดซื้อจัดจ้างและการบริหารพัสดุภาครัฐ </a:t>
            </a:r>
          </a:p>
          <a:p>
            <a:pPr marL="361950" marR="0" lvl="0" indent="-361950" algn="l" defTabSz="914400" rtl="0" eaLnBrk="0" fontAlgn="base" latinLnBrk="0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คณะกรรมการราคากลางและขึ้นทะเบียนผู้ประกอบการ</a:t>
            </a:r>
          </a:p>
          <a:p>
            <a:pPr marL="361950" marR="0" lvl="0" indent="-361950" algn="l" defTabSz="914400" rtl="0" eaLnBrk="0" fontAlgn="base" latinLnBrk="0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 คณะกรรมการความร่วมมือป้องกันการทุจริต </a:t>
            </a:r>
          </a:p>
          <a:p>
            <a:pPr marL="361950" marR="0" lvl="0" indent="-361950" algn="l" defTabSz="914400" rtl="0" eaLnBrk="0" fontAlgn="base" latinLnBrk="0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คณะกรรมการพิจารณาอุทธรณ์และ</a:t>
            </a:r>
            <a:b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</a:b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ข้อร้องเรียน  </a:t>
            </a:r>
          </a:p>
        </p:txBody>
      </p:sp>
    </p:spTree>
    <p:extLst>
      <p:ext uri="{BB962C8B-B14F-4D97-AF65-F5344CB8AC3E}">
        <p14:creationId xmlns:p14="http://schemas.microsoft.com/office/powerpoint/2010/main" val="3450640772"/>
      </p:ext>
    </p:extLst>
  </p:cSld>
  <p:clrMapOvr>
    <a:masterClrMapping/>
  </p:clrMapOvr>
  <p:transition spd="slow">
    <p:wedg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99592" y="332656"/>
            <a:ext cx="7293063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การมีส่วนร่วมของภาคประชาชน</a:t>
            </a:r>
            <a:endParaRPr kumimoji="0" lang="en-US" sz="4000" b="1" i="0" u="none" strike="noStrike" kern="1200" cap="none" spc="0" normalizeH="0" baseline="0" noProof="0" dirty="0">
              <a:ln/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0" name="แผนผังลําดับงาน: กระบวนการสำรอง 9"/>
          <p:cNvSpPr/>
          <p:nvPr/>
        </p:nvSpPr>
        <p:spPr>
          <a:xfrm>
            <a:off x="755576" y="1844824"/>
            <a:ext cx="3012972" cy="562396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พ.ร.บ.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1" name="Rounded Rectangle 3"/>
          <p:cNvSpPr/>
          <p:nvPr/>
        </p:nvSpPr>
        <p:spPr bwMode="auto">
          <a:xfrm>
            <a:off x="755576" y="2722241"/>
            <a:ext cx="3012972" cy="30509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การมีส่วนร่วม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ของภาคประชาชน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และผู้ประกอบการ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ในการป้องกันการทุจริต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การจัดทำข้อตกลงคุณธรรม</a:t>
            </a:r>
          </a:p>
        </p:txBody>
      </p:sp>
      <p:sp>
        <p:nvSpPr>
          <p:cNvPr id="12" name="Rounded Rectangle 4"/>
          <p:cNvSpPr>
            <a:spLocks noChangeArrowheads="1"/>
          </p:cNvSpPr>
          <p:nvPr/>
        </p:nvSpPr>
        <p:spPr bwMode="auto">
          <a:xfrm>
            <a:off x="4534106" y="2119242"/>
            <a:ext cx="3888226" cy="511176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ไม่มี</a:t>
            </a:r>
          </a:p>
        </p:txBody>
      </p:sp>
      <p:sp>
        <p:nvSpPr>
          <p:cNvPr id="13" name="Rounded Rectangle 9"/>
          <p:cNvSpPr>
            <a:spLocks noChangeArrowheads="1"/>
          </p:cNvSpPr>
          <p:nvPr/>
        </p:nvSpPr>
        <p:spPr bwMode="auto">
          <a:xfrm>
            <a:off x="4496006" y="3754586"/>
            <a:ext cx="3964426" cy="2842766"/>
          </a:xfrm>
          <a:prstGeom prst="roundRect">
            <a:avLst>
              <a:gd name="adj" fmla="val 16667"/>
            </a:avLst>
          </a:prstGeom>
          <a:solidFill>
            <a:srgbClr val="00CC99"/>
          </a:solidFill>
          <a:ln w="9525" algn="ctr">
            <a:noFill/>
            <a:round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องค์ประกอบของคณะกรรมการประกวดราคาตามโครงการ ให้มีกรรมการซึ่งเป็นบุคคลที่มิได้เป็นข้าราชการซึ่งมีตำแหน่งหรือเงินเดือนประจำอย่างน้อยหนึ่งคน (ข้อ 8 (3))</a:t>
            </a:r>
          </a:p>
        </p:txBody>
      </p:sp>
      <p:sp>
        <p:nvSpPr>
          <p:cNvPr id="14" name="แผนผังลําดับงาน: กระบวนการสำรอง 13"/>
          <p:cNvSpPr/>
          <p:nvPr/>
        </p:nvSpPr>
        <p:spPr>
          <a:xfrm>
            <a:off x="4534106" y="1412776"/>
            <a:ext cx="3888226" cy="562396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ระเบียบฯ พ.ศ. 2535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5" name="แผนผังลําดับงาน: กระบวนการสำรอง 14"/>
          <p:cNvSpPr/>
          <p:nvPr/>
        </p:nvSpPr>
        <p:spPr>
          <a:xfrm>
            <a:off x="4534106" y="3068786"/>
            <a:ext cx="3888226" cy="562396"/>
          </a:xfrm>
          <a:prstGeom prst="flowChartAlternateProcess">
            <a:avLst/>
          </a:prstGeom>
          <a:solidFill>
            <a:srgbClr val="00CC99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ระเบียบฯ พ.ศ. 2549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52897345"/>
      </p:ext>
    </p:extLst>
  </p:cSld>
  <p:clrMapOvr>
    <a:masterClrMapping/>
  </p:clrMapOvr>
  <p:transition spd="slow">
    <p:wedg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99592" y="501650"/>
            <a:ext cx="7326023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การพัฒนาบุคลากรด้านการพัสดุภาครัฐ</a:t>
            </a:r>
            <a:endParaRPr kumimoji="0" lang="en-US" sz="4000" b="1" i="0" u="none" strike="noStrike" kern="1200" cap="none" spc="0" normalizeH="0" baseline="0" noProof="0" dirty="0">
              <a:ln/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0" name="แผนผังลําดับงาน: กระบวนการสำรอง 9"/>
          <p:cNvSpPr/>
          <p:nvPr/>
        </p:nvSpPr>
        <p:spPr>
          <a:xfrm>
            <a:off x="733206" y="1541956"/>
            <a:ext cx="3406745" cy="562396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พ.ร.บ.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1" name="แผนผังลําดับงาน: กระบวนการสำรอง 10"/>
          <p:cNvSpPr/>
          <p:nvPr/>
        </p:nvSpPr>
        <p:spPr>
          <a:xfrm>
            <a:off x="4703179" y="2125662"/>
            <a:ext cx="3757253" cy="562396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ระเบียบฯ พ.ศ. 2535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2" name="แผนผังลําดับงาน: กระบวนการสำรอง 11"/>
          <p:cNvSpPr/>
          <p:nvPr/>
        </p:nvSpPr>
        <p:spPr>
          <a:xfrm>
            <a:off x="4720509" y="4185892"/>
            <a:ext cx="3739923" cy="562396"/>
          </a:xfrm>
          <a:prstGeom prst="flowChartAlternateProcess">
            <a:avLst/>
          </a:prstGeom>
          <a:solidFill>
            <a:srgbClr val="00CC99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ระเบียบฯ พ.ศ. 2549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3" name="Rounded Rectangle 4"/>
          <p:cNvSpPr>
            <a:spLocks noChangeArrowheads="1"/>
          </p:cNvSpPr>
          <p:nvPr/>
        </p:nvSpPr>
        <p:spPr bwMode="auto">
          <a:xfrm>
            <a:off x="4714341" y="2849316"/>
            <a:ext cx="3739923" cy="617785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ไม่มี</a:t>
            </a:r>
          </a:p>
        </p:txBody>
      </p:sp>
      <p:sp>
        <p:nvSpPr>
          <p:cNvPr id="14" name="Rounded Rectangle 9"/>
          <p:cNvSpPr>
            <a:spLocks noChangeArrowheads="1"/>
          </p:cNvSpPr>
          <p:nvPr/>
        </p:nvSpPr>
        <p:spPr bwMode="auto">
          <a:xfrm>
            <a:off x="4730900" y="4904511"/>
            <a:ext cx="3706807" cy="637699"/>
          </a:xfrm>
          <a:prstGeom prst="roundRect">
            <a:avLst>
              <a:gd name="adj" fmla="val 16667"/>
            </a:avLst>
          </a:prstGeom>
          <a:solidFill>
            <a:srgbClr val="00CC99"/>
          </a:solidFill>
          <a:ln w="9525" algn="ctr">
            <a:noFill/>
            <a:round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ไม่มี</a:t>
            </a:r>
          </a:p>
        </p:txBody>
      </p:sp>
      <p:sp>
        <p:nvSpPr>
          <p:cNvPr id="15" name="Rounded Rectangle 3"/>
          <p:cNvSpPr/>
          <p:nvPr/>
        </p:nvSpPr>
        <p:spPr bwMode="auto">
          <a:xfrm>
            <a:off x="733206" y="2449760"/>
            <a:ext cx="3406745" cy="400357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การฝึกอบรมเพื่อส่งเสริมและพัฒนาเจ้าหน้าที่ให้มีความรู้</a:t>
            </a:r>
          </a:p>
          <a:p>
            <a:pPr marL="0" marR="0" lvl="0" indent="0" algn="ctr" defTabSz="914400" rtl="0" eaLnBrk="1" fontAlgn="base" latinLnBrk="0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และความเชี่ยวชาญเกี่ยวกับ</a:t>
            </a:r>
          </a:p>
          <a:p>
            <a:pPr marL="0" marR="0" lvl="0" indent="0" algn="ctr" defTabSz="914400" rtl="0" eaLnBrk="1" fontAlgn="base" latinLnBrk="0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การจัดซื้อจัดจ้างและการบริหารพัสดุภาครัฐตามหลักวิชาชีพ  และเจ้าหน้าที่ซึ่งผ่านการฝึกอบรมและได้รับแต่งตั้งให้ดำรงตำแหน่งจะได้รับเงินเพิ่มหรือเงินอื่นทำนองเดียวกัน</a:t>
            </a:r>
          </a:p>
        </p:txBody>
      </p:sp>
    </p:spTree>
    <p:extLst>
      <p:ext uri="{BB962C8B-B14F-4D97-AF65-F5344CB8AC3E}">
        <p14:creationId xmlns:p14="http://schemas.microsoft.com/office/powerpoint/2010/main" val="3199204570"/>
      </p:ext>
    </p:extLst>
  </p:cSld>
  <p:clrMapOvr>
    <a:masterClrMapping/>
  </p:clrMapOvr>
  <p:transition spd="slow">
    <p:wedg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99592" y="332656"/>
            <a:ext cx="7344816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การขึ้นทะเบียนผู้ประกอบการ</a:t>
            </a:r>
            <a:endParaRPr kumimoji="0" lang="en-US" sz="4000" b="1" i="0" u="none" strike="noStrike" kern="1200" cap="none" spc="0" normalizeH="0" baseline="0" noProof="0" dirty="0">
              <a:ln/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0" name="แผนผังลําดับงาน: กระบวนการสำรอง 9"/>
          <p:cNvSpPr/>
          <p:nvPr/>
        </p:nvSpPr>
        <p:spPr>
          <a:xfrm>
            <a:off x="323528" y="1997903"/>
            <a:ext cx="4093240" cy="562396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พ.ร.บ.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1" name="แผนผังลําดับงาน: กระบวนการสำรอง 10"/>
          <p:cNvSpPr/>
          <p:nvPr/>
        </p:nvSpPr>
        <p:spPr>
          <a:xfrm>
            <a:off x="5111087" y="1340768"/>
            <a:ext cx="3527890" cy="562396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ระเบียบฯ พ.ศ. 2535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2" name="แผนผังลําดับงาน: กระบวนการสำรอง 11"/>
          <p:cNvSpPr/>
          <p:nvPr/>
        </p:nvSpPr>
        <p:spPr>
          <a:xfrm>
            <a:off x="5062336" y="5149222"/>
            <a:ext cx="3734971" cy="562396"/>
          </a:xfrm>
          <a:prstGeom prst="flowChartAlternateProcess">
            <a:avLst/>
          </a:prstGeom>
          <a:solidFill>
            <a:srgbClr val="00CC99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ระเบียบฯ พ.ศ. 2549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3" name="Rounded Rectangle 4"/>
          <p:cNvSpPr>
            <a:spLocks noChangeArrowheads="1"/>
          </p:cNvSpPr>
          <p:nvPr/>
        </p:nvSpPr>
        <p:spPr bwMode="auto">
          <a:xfrm>
            <a:off x="5062336" y="2010662"/>
            <a:ext cx="3686219" cy="2722937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EucrosiaUPC" panose="02020603050405020304" pitchFamily="18" charset="-34"/>
              </a:rPr>
              <a:t>การกำหนดคุณสมบัติเบื้องต้น</a:t>
            </a:r>
            <a:b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EucrosiaUPC" panose="02020603050405020304" pitchFamily="18" charset="-34"/>
              </a:rPr>
            </a:b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EucrosiaUPC" panose="02020603050405020304" pitchFamily="18" charset="-34"/>
              </a:rPr>
              <a:t>ในการซื้อหรือการจ้าง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EucrosiaUPC" panose="02020603050405020304" pitchFamily="18" charset="-34"/>
              </a:rPr>
              <a:t>แต่ละส่วนราชการกำหนดหลักเกณฑ์การคัดเลือกผู้มีคุณสมบัติเบื้องต้น แตกต่างกัน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EucrosiaUPC" panose="02020603050405020304" pitchFamily="18" charset="-34"/>
              </a:rPr>
              <a:t>(ข้อ 30)</a:t>
            </a:r>
          </a:p>
        </p:txBody>
      </p:sp>
      <p:sp>
        <p:nvSpPr>
          <p:cNvPr id="15" name="Rounded Rectangle 3"/>
          <p:cNvSpPr/>
          <p:nvPr/>
        </p:nvSpPr>
        <p:spPr bwMode="auto">
          <a:xfrm>
            <a:off x="409987" y="3000447"/>
            <a:ext cx="4032448" cy="26608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EucrosiaUPC" panose="02020603050405020304" pitchFamily="18" charset="-34"/>
              </a:rPr>
              <a:t>กำหนดให้กรมบัญชีกลางเป็น</a:t>
            </a:r>
            <a:b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EucrosiaUPC" panose="02020603050405020304" pitchFamily="18" charset="-34"/>
              </a:rPr>
            </a:b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EucrosiaUPC" panose="02020603050405020304" pitchFamily="18" charset="-34"/>
              </a:rPr>
              <a:t>ผู้ประกาศและขึ้นทะเบียนตามหลักเกณฑ์และวิธีการที่คณะกรรมการ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ราคากลางกำหนด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Eucrosia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EucrosiaUPC" panose="02020603050405020304" pitchFamily="18" charset="-34"/>
            </a:endParaRPr>
          </a:p>
        </p:txBody>
      </p:sp>
      <p:pic>
        <p:nvPicPr>
          <p:cNvPr id="5429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413" y="5695652"/>
            <a:ext cx="395605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1203151"/>
      </p:ext>
    </p:extLst>
  </p:cSld>
  <p:clrMapOvr>
    <a:masterClrMapping/>
  </p:clrMapOvr>
  <p:transition spd="slow">
    <p:wedg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23130" y="506161"/>
            <a:ext cx="7293063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การ</a:t>
            </a: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จัดทำแผนการจัดซื้อจัดจ้าง</a:t>
            </a:r>
            <a:endParaRPr kumimoji="0" lang="en-US" sz="4000" b="1" i="0" u="none" strike="noStrike" kern="1200" cap="none" spc="0" normalizeH="0" baseline="0" noProof="0" dirty="0">
              <a:ln/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0" name="แผนผังลําดับงาน: กระบวนการสำรอง 9"/>
          <p:cNvSpPr/>
          <p:nvPr/>
        </p:nvSpPr>
        <p:spPr>
          <a:xfrm>
            <a:off x="683568" y="1744011"/>
            <a:ext cx="3248284" cy="562396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พ.ร.บ.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1" name="Rounded Rectangle 3"/>
          <p:cNvSpPr/>
          <p:nvPr/>
        </p:nvSpPr>
        <p:spPr bwMode="auto">
          <a:xfrm>
            <a:off x="683568" y="2561841"/>
            <a:ext cx="3248284" cy="338743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เมื่อทราบยอดเงิน</a:t>
            </a:r>
          </a:p>
          <a:p>
            <a:pPr marL="0" marR="0" lvl="0" indent="0" algn="ctr" defTabSz="914400" rtl="0" eaLnBrk="1" fontAlgn="base" latinLnBrk="0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ให้หน่วยงานของรัฐ</a:t>
            </a:r>
          </a:p>
          <a:p>
            <a:pPr marL="0" marR="0" lvl="0" indent="0" algn="ctr" defTabSz="914400" rtl="0" eaLnBrk="1" fontAlgn="base" latinLnBrk="0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จัดทำแผนการจัดซื้อ</a:t>
            </a:r>
            <a:b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</a:b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จัดจ้างประจำปี และประกาศเผยแพร่ในระบบเครือข่ายสารสนเทศของกรมบัญชีกลางและของหน่วยงานของรัฐ</a:t>
            </a:r>
          </a:p>
          <a:p>
            <a:pPr marL="0" marR="0" lvl="0" indent="0" algn="ctr" defTabSz="914400" rtl="0" eaLnBrk="1" fontAlgn="base" latinLnBrk="0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2" name="Rounded Rectangle 4"/>
          <p:cNvSpPr>
            <a:spLocks noChangeArrowheads="1"/>
          </p:cNvSpPr>
          <p:nvPr/>
        </p:nvSpPr>
        <p:spPr bwMode="auto">
          <a:xfrm>
            <a:off x="4630639" y="2313279"/>
            <a:ext cx="3686219" cy="2015839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 algn="ctr">
            <a:noFill/>
            <a:round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เมื่อทราบยอดเงิน ให้ส่วนราชการรีบดำเนินการให้เป็นไปตาม</a:t>
            </a:r>
            <a:r>
              <a:rPr kumimoji="0" lang="th-TH" altLang="th-TH" sz="2600" b="1" i="0" u="sng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แผน</a:t>
            </a: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... (ข้อ 13)</a:t>
            </a:r>
          </a:p>
          <a:p>
            <a:pPr marL="0" marR="0" lvl="0" indent="0" algn="ctr" defTabSz="914400" rtl="0" eaLnBrk="1" fontAlgn="base" latinLnBrk="0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ทั้งนี้ ไม่ได้กำหนดรูปแบบของ</a:t>
            </a:r>
            <a:b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</a:b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การจัดทำแผนไว้</a:t>
            </a:r>
          </a:p>
        </p:txBody>
      </p:sp>
      <p:sp>
        <p:nvSpPr>
          <p:cNvPr id="14" name="แผนผังลําดับงาน: กระบวนการสำรอง 13"/>
          <p:cNvSpPr/>
          <p:nvPr/>
        </p:nvSpPr>
        <p:spPr>
          <a:xfrm>
            <a:off x="4669482" y="1647919"/>
            <a:ext cx="3686219" cy="562396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ระเบียบฯ พ.ศ. 2535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5" name="แผนผังลําดับงาน: กระบวนการสำรอง 14"/>
          <p:cNvSpPr/>
          <p:nvPr/>
        </p:nvSpPr>
        <p:spPr>
          <a:xfrm>
            <a:off x="4630639" y="4713133"/>
            <a:ext cx="3686219" cy="530812"/>
          </a:xfrm>
          <a:prstGeom prst="flowChartAlternateProcess">
            <a:avLst/>
          </a:prstGeom>
          <a:solidFill>
            <a:srgbClr val="00CC99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ระเบียบฯ พ.ศ. 2549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pic>
        <p:nvPicPr>
          <p:cNvPr id="563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145" y="5243513"/>
            <a:ext cx="3951287" cy="9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9228906"/>
      </p:ext>
    </p:extLst>
  </p:cSld>
  <p:clrMapOvr>
    <a:masterClrMapping/>
  </p:clrMapOvr>
  <p:transition spd="slow">
    <p:wedg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38201" y="152400"/>
            <a:ext cx="75437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/>
                <a:solidFill>
                  <a:srgbClr val="04617B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วิธีการจัดซื้อจัดจ้าง</a:t>
            </a:r>
            <a:endParaRPr kumimoji="0" lang="en-US" sz="2400" b="1" i="0" u="none" strike="noStrike" kern="1200" cap="none" spc="0" normalizeH="0" baseline="0" noProof="0" dirty="0">
              <a:ln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0" name="แผนผังลําดับงาน: กระบวนการสำรอง 9"/>
          <p:cNvSpPr/>
          <p:nvPr/>
        </p:nvSpPr>
        <p:spPr>
          <a:xfrm>
            <a:off x="778582" y="990600"/>
            <a:ext cx="3433378" cy="653654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พ.ร.บ.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1" name="Rounded Rectangle 3"/>
          <p:cNvSpPr/>
          <p:nvPr/>
        </p:nvSpPr>
        <p:spPr bwMode="auto">
          <a:xfrm>
            <a:off x="847484" y="1763821"/>
            <a:ext cx="3433379" cy="330891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1. วิธีประกาศเชิญชวนทั่วไป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2. วิธีคัดเลือก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3. วิธีเฉพาะเจาะจง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EucrosiaUPC" panose="02020603050405020304" pitchFamily="18" charset="-34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EucrosiaUPC" panose="02020603050405020304" pitchFamily="18" charset="-34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(มาตรา 55)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2" name="แผนผังลําดับงาน: กระบวนการสำรอง 11"/>
          <p:cNvSpPr/>
          <p:nvPr/>
        </p:nvSpPr>
        <p:spPr>
          <a:xfrm>
            <a:off x="4860031" y="1022970"/>
            <a:ext cx="3686220" cy="576063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ระเบียบฯ พ.ศ. 2535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3" name="แผนผังลําดับงาน: กระบวนการสำรอง 12"/>
          <p:cNvSpPr/>
          <p:nvPr/>
        </p:nvSpPr>
        <p:spPr>
          <a:xfrm>
            <a:off x="4833661" y="4456339"/>
            <a:ext cx="3706807" cy="576064"/>
          </a:xfrm>
          <a:prstGeom prst="flowChartAlternateProcess">
            <a:avLst/>
          </a:prstGeom>
          <a:solidFill>
            <a:srgbClr val="00CC99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ระเบียบฯ พ.ศ. 2549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4" name="Rounded Rectangle 4"/>
          <p:cNvSpPr>
            <a:spLocks noChangeArrowheads="1"/>
          </p:cNvSpPr>
          <p:nvPr/>
        </p:nvSpPr>
        <p:spPr bwMode="auto">
          <a:xfrm>
            <a:off x="4854252" y="1763821"/>
            <a:ext cx="3686219" cy="2451984"/>
          </a:xfrm>
          <a:prstGeom prst="roundRect">
            <a:avLst>
              <a:gd name="adj" fmla="val 15868"/>
            </a:avLst>
          </a:prstGeom>
          <a:solidFill>
            <a:schemeClr val="accent5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     1. วิธีตกลงราคา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EucrosiaUPC" panose="02020603050405020304" pitchFamily="18" charset="-34"/>
              </a:rPr>
              <a:t>     2. วิธีสอบราคา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     3. วิธีประกวดราคา       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     </a:t>
            </a: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EucrosiaUPC" panose="02020603050405020304" pitchFamily="18" charset="-34"/>
              </a:rPr>
              <a:t>4. วิธีพิเศษ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     5. วิธีกรณีพิเศษ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(ข้อ 18)</a:t>
            </a:r>
          </a:p>
        </p:txBody>
      </p:sp>
      <p:sp>
        <p:nvSpPr>
          <p:cNvPr id="15" name="Rounded Rectangle 9"/>
          <p:cNvSpPr>
            <a:spLocks noChangeArrowheads="1"/>
          </p:cNvSpPr>
          <p:nvPr/>
        </p:nvSpPr>
        <p:spPr bwMode="auto">
          <a:xfrm>
            <a:off x="4860031" y="5032403"/>
            <a:ext cx="3706807" cy="603559"/>
          </a:xfrm>
          <a:prstGeom prst="roundRect">
            <a:avLst>
              <a:gd name="adj" fmla="val 16667"/>
            </a:avLst>
          </a:prstGeom>
          <a:solidFill>
            <a:srgbClr val="00CC99"/>
          </a:solidFill>
          <a:ln w="9525" algn="ctr">
            <a:noFill/>
            <a:round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วิธีประมูลด้วยระบบอิเล็กทรอนิกส์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3563938" y="2486968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348038" y="2144068"/>
            <a:ext cx="1944687" cy="747713"/>
          </a:xfrm>
          <a:prstGeom prst="straightConnector1">
            <a:avLst/>
          </a:prstGeom>
          <a:ln w="25400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652713" y="2891781"/>
            <a:ext cx="2665412" cy="49371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652713" y="2906068"/>
            <a:ext cx="2690812" cy="86677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65" name="Straight Arrow Connector 36864"/>
          <p:cNvCxnSpPr>
            <a:cxnSpLocks/>
          </p:cNvCxnSpPr>
          <p:nvPr/>
        </p:nvCxnSpPr>
        <p:spPr>
          <a:xfrm flipV="1">
            <a:off x="2652713" y="2123431"/>
            <a:ext cx="2690812" cy="78263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67" name="Straight Arrow Connector 36866"/>
          <p:cNvCxnSpPr/>
          <p:nvPr/>
        </p:nvCxnSpPr>
        <p:spPr>
          <a:xfrm>
            <a:off x="3348038" y="2128193"/>
            <a:ext cx="1944687" cy="320675"/>
          </a:xfrm>
          <a:prstGeom prst="straightConnector1">
            <a:avLst/>
          </a:prstGeom>
          <a:ln w="25400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70" name="Straight Arrow Connector 36869"/>
          <p:cNvCxnSpPr>
            <a:cxnSpLocks/>
          </p:cNvCxnSpPr>
          <p:nvPr/>
        </p:nvCxnSpPr>
        <p:spPr>
          <a:xfrm>
            <a:off x="2286000" y="2613656"/>
            <a:ext cx="3006725" cy="665475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9"/>
          <p:cNvSpPr>
            <a:spLocks noChangeArrowheads="1"/>
          </p:cNvSpPr>
          <p:nvPr/>
        </p:nvSpPr>
        <p:spPr bwMode="auto">
          <a:xfrm>
            <a:off x="4833662" y="5754844"/>
            <a:ext cx="3706807" cy="950756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525" algn="ctr">
            <a:noFill/>
            <a:round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แนวทางการปฏิบัติในการจัดหาพัสดุด้วยวิธี </a:t>
            </a:r>
            <a:r>
              <a:rPr kumimoji="0" lang="en-US" alt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e-market /e-bidding</a:t>
            </a:r>
            <a:endParaRPr kumimoji="0" lang="th-TH" altLang="th-TH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EucrosiaUPC" panose="02020603050405020304" pitchFamily="18" charset="-34"/>
            </a:endParaRPr>
          </a:p>
        </p:txBody>
      </p:sp>
      <p:cxnSp>
        <p:nvCxnSpPr>
          <p:cNvPr id="18" name="Straight Arrow Connector 24"/>
          <p:cNvCxnSpPr>
            <a:cxnSpLocks/>
          </p:cNvCxnSpPr>
          <p:nvPr/>
        </p:nvCxnSpPr>
        <p:spPr>
          <a:xfrm>
            <a:off x="3500438" y="2217093"/>
            <a:ext cx="1574934" cy="3117089"/>
          </a:xfrm>
          <a:prstGeom prst="straightConnector1">
            <a:avLst/>
          </a:prstGeom>
          <a:ln w="25400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24"/>
          <p:cNvCxnSpPr>
            <a:cxnSpLocks/>
          </p:cNvCxnSpPr>
          <p:nvPr/>
        </p:nvCxnSpPr>
        <p:spPr>
          <a:xfrm>
            <a:off x="3439369" y="2157880"/>
            <a:ext cx="1536819" cy="4072342"/>
          </a:xfrm>
          <a:prstGeom prst="straightConnector1">
            <a:avLst/>
          </a:prstGeom>
          <a:ln w="25400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9460864"/>
      </p:ext>
    </p:extLst>
  </p:cSld>
  <p:clrMapOvr>
    <a:masterClrMapping/>
  </p:clrMapOvr>
  <p:transition spd="slow">
    <p:wedg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88833" y="488866"/>
            <a:ext cx="7326023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เกณฑ์การพิจารณาคัดเลือกข้อเสนอ</a:t>
            </a:r>
            <a:endParaRPr kumimoji="0" lang="en-US" sz="4000" b="1" i="0" u="none" strike="noStrike" kern="1200" cap="none" spc="0" normalizeH="0" baseline="0" noProof="0" dirty="0">
              <a:ln/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0" name="แผนผังลําดับงาน: กระบวนการสำรอง 9"/>
          <p:cNvSpPr/>
          <p:nvPr/>
        </p:nvSpPr>
        <p:spPr>
          <a:xfrm>
            <a:off x="795223" y="1605270"/>
            <a:ext cx="3096344" cy="562396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พ.ร.บ.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1" name="แผนผังลําดับงาน: กระบวนการสำรอง 10"/>
          <p:cNvSpPr/>
          <p:nvPr/>
        </p:nvSpPr>
        <p:spPr>
          <a:xfrm>
            <a:off x="4720509" y="2132856"/>
            <a:ext cx="3739923" cy="562396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ระเบียบฯ พ.ศ. 2535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2" name="แผนผังลําดับงาน: กระบวนการสำรอง 11"/>
          <p:cNvSpPr/>
          <p:nvPr/>
        </p:nvSpPr>
        <p:spPr>
          <a:xfrm>
            <a:off x="4720509" y="4162748"/>
            <a:ext cx="3739923" cy="562396"/>
          </a:xfrm>
          <a:prstGeom prst="flowChartAlternateProcess">
            <a:avLst/>
          </a:prstGeom>
          <a:solidFill>
            <a:srgbClr val="00CC99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ระเบียบฯ พ.ศ. 2549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3" name="Rounded Rectangle 4"/>
          <p:cNvSpPr>
            <a:spLocks noChangeArrowheads="1"/>
          </p:cNvSpPr>
          <p:nvPr/>
        </p:nvSpPr>
        <p:spPr bwMode="auto">
          <a:xfrm>
            <a:off x="4720510" y="2883223"/>
            <a:ext cx="3739922" cy="617785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ใช้เกณฑ์ราคาต่ำสุด</a:t>
            </a:r>
          </a:p>
        </p:txBody>
      </p:sp>
      <p:sp>
        <p:nvSpPr>
          <p:cNvPr id="14" name="Rounded Rectangle 9"/>
          <p:cNvSpPr>
            <a:spLocks noChangeArrowheads="1"/>
          </p:cNvSpPr>
          <p:nvPr/>
        </p:nvSpPr>
        <p:spPr bwMode="auto">
          <a:xfrm>
            <a:off x="4705612" y="4912249"/>
            <a:ext cx="3754820" cy="604983"/>
          </a:xfrm>
          <a:prstGeom prst="roundRect">
            <a:avLst>
              <a:gd name="adj" fmla="val 16667"/>
            </a:avLst>
          </a:prstGeom>
          <a:solidFill>
            <a:srgbClr val="00CC99"/>
          </a:solidFill>
          <a:ln w="9525" algn="ctr">
            <a:noFill/>
            <a:round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ใช้เกณฑ์ราคาต่ำสุด</a:t>
            </a:r>
          </a:p>
        </p:txBody>
      </p:sp>
      <p:sp>
        <p:nvSpPr>
          <p:cNvPr id="15" name="Rounded Rectangle 3"/>
          <p:cNvSpPr/>
          <p:nvPr/>
        </p:nvSpPr>
        <p:spPr bwMode="auto">
          <a:xfrm>
            <a:off x="755576" y="2376462"/>
            <a:ext cx="3175637" cy="378884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การพิจารณาคัดเลือกข้อเสนอให้พิจารณาประโยชน์และวัตถุประสงค์ของการใช้งานเป็นสำคัญ โดยคำนึงถึงเกณฑ์</a:t>
            </a:r>
            <a:r>
              <a:rPr kumimoji="0" lang="th-TH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ต่างๆ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  ด้านคุณภาพประกอบ  โดยไม่จำเป็นต้องใช้ราคาต่ำสุด </a:t>
            </a:r>
          </a:p>
          <a:p>
            <a:pPr marL="0" marR="0" lvl="0" indent="0" algn="l" defTabSz="914400" rtl="0" eaLnBrk="0" fontAlgn="base" latinLnBrk="0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Eucrosia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Eucrosi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17551231"/>
      </p:ext>
    </p:extLst>
  </p:cSld>
  <p:clrMapOvr>
    <a:masterClrMapping/>
  </p:clrMapOvr>
  <p:transition spd="slow">
    <p:wedg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09600" y="404664"/>
            <a:ext cx="7924800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การประเมินผลการปฏิบัติงานของผู้ประกอบการ</a:t>
            </a:r>
            <a:endParaRPr kumimoji="0" lang="en-US" sz="4000" b="1" i="0" u="none" strike="noStrike" kern="1200" cap="none" spc="0" normalizeH="0" baseline="0" noProof="0" dirty="0">
              <a:ln/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0" name="แผนผังลําดับงาน: กระบวนการสำรอง 9"/>
          <p:cNvSpPr/>
          <p:nvPr/>
        </p:nvSpPr>
        <p:spPr>
          <a:xfrm>
            <a:off x="609600" y="1447800"/>
            <a:ext cx="3693436" cy="53340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พ.ร.บ.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1" name="แผนผังลําดับงาน: กระบวนการสำรอง 10"/>
          <p:cNvSpPr/>
          <p:nvPr/>
        </p:nvSpPr>
        <p:spPr>
          <a:xfrm>
            <a:off x="4897448" y="1944216"/>
            <a:ext cx="3686219" cy="552162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ระเบียบฯ พ.ศ. 2535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2" name="แผนผังลําดับงาน: กระบวนการสำรอง 11"/>
          <p:cNvSpPr/>
          <p:nvPr/>
        </p:nvSpPr>
        <p:spPr>
          <a:xfrm>
            <a:off x="4871016" y="4083100"/>
            <a:ext cx="3682756" cy="562396"/>
          </a:xfrm>
          <a:prstGeom prst="flowChartAlternateProcess">
            <a:avLst/>
          </a:prstGeom>
          <a:solidFill>
            <a:srgbClr val="00CC99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ระเบียบฯ พ.ศ. 2549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3" name="Rounded Rectangle 4"/>
          <p:cNvSpPr>
            <a:spLocks noChangeArrowheads="1"/>
          </p:cNvSpPr>
          <p:nvPr/>
        </p:nvSpPr>
        <p:spPr bwMode="auto">
          <a:xfrm>
            <a:off x="4918230" y="2615604"/>
            <a:ext cx="3686218" cy="617785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ไม่มี</a:t>
            </a:r>
          </a:p>
        </p:txBody>
      </p:sp>
      <p:sp>
        <p:nvSpPr>
          <p:cNvPr id="14" name="Rounded Rectangle 9"/>
          <p:cNvSpPr>
            <a:spLocks noChangeArrowheads="1"/>
          </p:cNvSpPr>
          <p:nvPr/>
        </p:nvSpPr>
        <p:spPr bwMode="auto">
          <a:xfrm>
            <a:off x="4887058" y="4763617"/>
            <a:ext cx="3696609" cy="609599"/>
          </a:xfrm>
          <a:prstGeom prst="roundRect">
            <a:avLst>
              <a:gd name="adj" fmla="val 16667"/>
            </a:avLst>
          </a:prstGeom>
          <a:solidFill>
            <a:srgbClr val="00CC99"/>
          </a:solidFill>
          <a:ln w="9525" algn="ctr">
            <a:noFill/>
            <a:round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ไม่มี</a:t>
            </a:r>
          </a:p>
        </p:txBody>
      </p:sp>
      <p:sp>
        <p:nvSpPr>
          <p:cNvPr id="15" name="Rounded Rectangle 3"/>
          <p:cNvSpPr/>
          <p:nvPr/>
        </p:nvSpPr>
        <p:spPr bwMode="auto">
          <a:xfrm>
            <a:off x="609600" y="2119187"/>
            <a:ext cx="3769636" cy="435781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          เพื่อใช้ประกอบการพิจารณาคุณสมบัติของผู้ที่จะเข้ายื่นข้อเสนอหรือเข้าทำสัญญากับหน่วยงานของรัฐ</a:t>
            </a:r>
          </a:p>
          <a:p>
            <a:pPr marL="0" marR="0" lvl="0" indent="0" algn="l" defTabSz="914400" rtl="0" eaLnBrk="0" fontAlgn="base" latinLnBrk="0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          ผู้ที่ไม่ผ่านเกณฑ์ที่กำหนดจะถูกระงับการยื่นข้อเสนอหรือทำสัญญา กับหน่วยงานของรัฐ</a:t>
            </a:r>
            <a:b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</a:b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ไว้ชั่วคราว จนกว่าจะมีผลการประเมินผ่านเกณฑ์ที่กำหนด</a:t>
            </a:r>
          </a:p>
          <a:p>
            <a:pPr marL="0" marR="0" lvl="0" indent="0" algn="l" defTabSz="914400" rtl="0" eaLnBrk="0" fontAlgn="base" latinLnBrk="0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Eucrosi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04607298"/>
      </p:ext>
    </p:extLst>
  </p:cSld>
  <p:clrMapOvr>
    <a:masterClrMapping/>
  </p:clrMapOvr>
  <p:transition spd="slow">
    <p:wedg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352800" y="572076"/>
            <a:ext cx="2286000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การอุทธรณ์</a:t>
            </a:r>
            <a:endParaRPr kumimoji="0" lang="en-US" sz="4000" b="1" i="0" u="none" strike="noStrike" kern="1200" cap="none" spc="0" normalizeH="0" baseline="0" noProof="0" dirty="0">
              <a:ln/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0" name="แผนผังลําดับงาน: กระบวนการสำรอง 9"/>
          <p:cNvSpPr/>
          <p:nvPr/>
        </p:nvSpPr>
        <p:spPr>
          <a:xfrm>
            <a:off x="562255" y="1648148"/>
            <a:ext cx="3501505" cy="562396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พ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.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.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บ.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1" name="แผนผังลําดับงาน: กระบวนการสำรอง 10"/>
          <p:cNvSpPr/>
          <p:nvPr/>
        </p:nvSpPr>
        <p:spPr>
          <a:xfrm>
            <a:off x="4558585" y="1700808"/>
            <a:ext cx="4084105" cy="562396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ระเบียบฯ พ.ศ. 2535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2" name="แผนผังลําดับงาน: กระบวนการสำรอง 11"/>
          <p:cNvSpPr/>
          <p:nvPr/>
        </p:nvSpPr>
        <p:spPr>
          <a:xfrm>
            <a:off x="4558585" y="3552120"/>
            <a:ext cx="4080590" cy="609600"/>
          </a:xfrm>
          <a:prstGeom prst="flowChartAlternateProcess">
            <a:avLst/>
          </a:prstGeom>
          <a:solidFill>
            <a:srgbClr val="00CC99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ระเบียบฯ พ.ศ. 2549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3" name="Rounded Rectangle 4"/>
          <p:cNvSpPr>
            <a:spLocks noChangeArrowheads="1"/>
          </p:cNvSpPr>
          <p:nvPr/>
        </p:nvSpPr>
        <p:spPr bwMode="auto">
          <a:xfrm>
            <a:off x="4558585" y="2466301"/>
            <a:ext cx="4046430" cy="602659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</a:schemeClr>
          </a:solidFill>
          <a:ln w="9525" algn="ctr">
            <a:noFill/>
            <a:round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ไม่มี</a:t>
            </a:r>
          </a:p>
        </p:txBody>
      </p:sp>
      <p:sp>
        <p:nvSpPr>
          <p:cNvPr id="14" name="Rounded Rectangle 9"/>
          <p:cNvSpPr>
            <a:spLocks noChangeArrowheads="1"/>
          </p:cNvSpPr>
          <p:nvPr/>
        </p:nvSpPr>
        <p:spPr bwMode="auto">
          <a:xfrm>
            <a:off x="4540789" y="4319338"/>
            <a:ext cx="4178416" cy="1624261"/>
          </a:xfrm>
          <a:prstGeom prst="roundRect">
            <a:avLst>
              <a:gd name="adj" fmla="val 16667"/>
            </a:avLst>
          </a:prstGeom>
          <a:solidFill>
            <a:srgbClr val="00CC99"/>
          </a:solidFill>
          <a:ln w="9525" algn="ctr">
            <a:noFill/>
            <a:round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EucrosiaUPC" panose="02020603050405020304" pitchFamily="18" charset="-34"/>
              </a:rPr>
              <a:t>การอุทธรณ์ผลการคัดเลือกเบื้องต้น</a:t>
            </a:r>
          </a:p>
          <a:p>
            <a:pPr marL="0" marR="0" lvl="0" indent="0" algn="ctr" defTabSz="914400" rtl="0" eaLnBrk="0" fontAlgn="base" latinLnBrk="0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EucrosiaUPC" panose="02020603050405020304" pitchFamily="18" charset="-34"/>
              </a:rPr>
              <a:t> (ข้อ 9 (3))</a:t>
            </a:r>
          </a:p>
          <a:p>
            <a:pPr marL="0" marR="0" lvl="0" indent="0" algn="ctr" defTabSz="914400" rtl="0" eaLnBrk="0" fontAlgn="base" latinLnBrk="0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การอุทธรณ์ผลการพิจารณา</a:t>
            </a:r>
          </a:p>
          <a:p>
            <a:pPr marL="0" marR="0" lvl="0" indent="0" algn="ctr" defTabSz="914400" rtl="0" eaLnBrk="0" fontAlgn="base" latinLnBrk="0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 (ข้อ 10 (5)) </a:t>
            </a:r>
          </a:p>
        </p:txBody>
      </p:sp>
      <p:sp>
        <p:nvSpPr>
          <p:cNvPr id="15" name="Rounded Rectangle 3"/>
          <p:cNvSpPr/>
          <p:nvPr/>
        </p:nvSpPr>
        <p:spPr bwMode="auto">
          <a:xfrm>
            <a:off x="467686" y="2359496"/>
            <a:ext cx="3596074" cy="37338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-10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การอุทธรณ์กรณีที่เห็นว่าหน่วยงานของรัฐมิได้ปฏิบัติให้เป็นไปตามหลักเกณฑ์และวิธีการที่กำหนดในพระราชบัญญัตินี้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-10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ทำให้ตนไม่ได้รับการประกาศผลเป็นผู้ชนะ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Eucrosi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63905171"/>
      </p:ext>
    </p:extLst>
  </p:cSld>
  <p:clrMapOvr>
    <a:masterClrMapping/>
  </p:clrMapOvr>
  <p:transition spd="slow">
    <p:wedg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แผนผังลําดับงาน: กระบวนการสำรอง 9"/>
          <p:cNvSpPr/>
          <p:nvPr/>
        </p:nvSpPr>
        <p:spPr>
          <a:xfrm>
            <a:off x="899592" y="1331144"/>
            <a:ext cx="3129126" cy="562396"/>
          </a:xfrm>
          <a:prstGeom prst="flowChartAlternateProcess">
            <a:avLst/>
          </a:prstGeom>
          <a:solidFill>
            <a:srgbClr val="C9E7D5"/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ร่าง พ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.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.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บ.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1" name="แผนผังลําดับงาน: กระบวนการสำรอง 10"/>
          <p:cNvSpPr/>
          <p:nvPr/>
        </p:nvSpPr>
        <p:spPr>
          <a:xfrm>
            <a:off x="4565998" y="1412776"/>
            <a:ext cx="3743572" cy="562396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ระเบียบฯ พ.ศ. 2535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2" name="แผนผังลําดับงาน: กระบวนการสำรอง 11"/>
          <p:cNvSpPr/>
          <p:nvPr/>
        </p:nvSpPr>
        <p:spPr>
          <a:xfrm>
            <a:off x="4558258" y="4653136"/>
            <a:ext cx="3744415" cy="562396"/>
          </a:xfrm>
          <a:prstGeom prst="flowChartAlternateProcess">
            <a:avLst/>
          </a:prstGeom>
          <a:solidFill>
            <a:srgbClr val="00CC99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n-ea"/>
                <a:cs typeface="EucrosiaUPC" panose="02020603050405020304" pitchFamily="18" charset="-34"/>
              </a:rPr>
              <a:t>ระเบียบฯ พ.ศ. 2549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13" name="Rounded Rectangle 4"/>
          <p:cNvSpPr>
            <a:spLocks noChangeArrowheads="1"/>
          </p:cNvSpPr>
          <p:nvPr/>
        </p:nvSpPr>
        <p:spPr bwMode="auto">
          <a:xfrm>
            <a:off x="4565998" y="2070471"/>
            <a:ext cx="3816424" cy="2120519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</a:schemeClr>
          </a:solidFill>
          <a:ln w="9525" algn="ctr">
            <a:noFill/>
            <a:round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หมวดที่ 1 ส่วนที่ 3 บทกำหนดโทษ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ผู้ดำเนินการรับโทษทางวินัย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และไม่เป็นเหตุหลุดพ้นจากความรับผิดทางแพ่งและอาญา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EucrosiaUPC" panose="02020603050405020304" pitchFamily="18" charset="-34"/>
              </a:rPr>
              <a:t>(ข้อ 10)</a:t>
            </a:r>
          </a:p>
        </p:txBody>
      </p:sp>
      <p:sp>
        <p:nvSpPr>
          <p:cNvPr id="16" name="Rounded Rectangle 3"/>
          <p:cNvSpPr/>
          <p:nvPr/>
        </p:nvSpPr>
        <p:spPr bwMode="auto">
          <a:xfrm>
            <a:off x="843975" y="2014571"/>
            <a:ext cx="3240360" cy="4157629"/>
          </a:xfrm>
          <a:prstGeom prst="roundRect">
            <a:avLst/>
          </a:prstGeom>
          <a:solidFill>
            <a:srgbClr val="C9E7D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เจ้าหน้าที่หรือผู้มีอำนาจหน้าที่และรวมถึงผู้ใช้หรือผู้สนับสนุนปฏิบัติหรือละเว้นการปฏิบัติโดยม</a:t>
            </a:r>
            <a:r>
              <a:rPr kumimoji="0" lang="th-TH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ิช</a:t>
            </a: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อบหรือ</a:t>
            </a:r>
            <a:b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</a:b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โดยทุจริต ต้องระวางโทษจำคุกตั้งแต่หนึ่งปีถึงสิบปี หรือปรับตั้งแต่สองหมื่นบาทถึงสองแสนบาท </a:t>
            </a:r>
            <a:b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</a:b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หรือทั้งจำทั้งปรับ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EucrosiaUPC" panose="02020603050405020304" pitchFamily="18" charset="-34"/>
            </a:endParaRPr>
          </a:p>
        </p:txBody>
      </p:sp>
      <p:sp>
        <p:nvSpPr>
          <p:cNvPr id="9" name="Rectangle 5"/>
          <p:cNvSpPr/>
          <p:nvPr/>
        </p:nvSpPr>
        <p:spPr>
          <a:xfrm>
            <a:off x="3277298" y="346769"/>
            <a:ext cx="2561919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>
                <a:ln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EucrosiaUPC" panose="02020603050405020304" pitchFamily="18" charset="-34"/>
              </a:rPr>
              <a:t>บทกำหนดโทษ</a:t>
            </a:r>
            <a:endParaRPr kumimoji="0" lang="en-US" sz="4400" b="1" i="0" u="none" strike="noStrike" kern="1200" cap="none" spc="0" normalizeH="0" baseline="0" noProof="0" dirty="0">
              <a:ln/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EucrosiaUPC" panose="02020603050405020304" pitchFamily="18" charset="-34"/>
            </a:endParaRPr>
          </a:p>
        </p:txBody>
      </p:sp>
      <p:pic>
        <p:nvPicPr>
          <p:cNvPr id="6145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425" y="5243736"/>
            <a:ext cx="395605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9774167"/>
      </p:ext>
    </p:extLst>
  </p:cSld>
  <p:clrMapOvr>
    <a:masterClrMapping/>
  </p:clrMapOvr>
  <p:transition spd="slow">
    <p:wedg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3025743" y="2685871"/>
            <a:ext cx="30925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7200" b="1" dirty="0">
                <a:solidFill>
                  <a:srgbClr val="0000CC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ขอขอบคุณ</a:t>
            </a:r>
          </a:p>
        </p:txBody>
      </p:sp>
      <p:sp>
        <p:nvSpPr>
          <p:cNvPr id="3" name="สี่เหลี่ยมผืนผ้า 9"/>
          <p:cNvSpPr/>
          <p:nvPr/>
        </p:nvSpPr>
        <p:spPr bwMode="auto">
          <a:xfrm>
            <a:off x="136819" y="5105400"/>
            <a:ext cx="889248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000" cap="none" spc="0" normalizeH="0" baseline="0" noProof="0" dirty="0">
                <a:ln w="900" cmpd="sng">
                  <a:solidFill>
                    <a:srgbClr val="1D9A78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00CC"/>
                </a:solidFill>
                <a:uLnTx/>
                <a:uFillTx/>
                <a:latin typeface="IrisUPC" panose="020B0604020202020204" pitchFamily="34" charset="-34"/>
                <a:cs typeface="IrisUPC" panose="020B0604020202020204" pitchFamily="34" charset="-34"/>
              </a:rPr>
              <a:t>บุญทิพย์  ชูโชนาค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000" cap="none" spc="0" normalizeH="0" baseline="0" noProof="0" dirty="0">
                <a:ln w="900" cmpd="sng">
                  <a:solidFill>
                    <a:srgbClr val="1D9A78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00CC"/>
                </a:solidFill>
                <a:uLnTx/>
                <a:uFillTx/>
                <a:latin typeface="IrisUPC" panose="020B0604020202020204" pitchFamily="34" charset="-34"/>
                <a:cs typeface="IrisUPC" panose="020B0604020202020204" pitchFamily="34" charset="-34"/>
              </a:rPr>
              <a:t>ผู้อำนวยการกองการพัสดุภาครัฐ (สำนักมาตรฐานการจัดซื้อจัดจ้างภาครัฐ)</a:t>
            </a:r>
            <a:endParaRPr kumimoji="0" lang="en-US" sz="2000" b="1" i="0" u="none" strike="noStrike" kern="1000" cap="none" spc="0" normalizeH="0" baseline="0" noProof="0" dirty="0">
              <a:ln w="900" cmpd="sng">
                <a:solidFill>
                  <a:srgbClr val="1D9A78">
                    <a:satMod val="190000"/>
                    <a:alpha val="55000"/>
                  </a:srgbClr>
                </a:solidFill>
                <a:prstDash val="solid"/>
              </a:ln>
              <a:solidFill>
                <a:srgbClr val="0000CC"/>
              </a:solidFill>
              <a:uLnTx/>
              <a:uFillTx/>
              <a:latin typeface="IrisUPC" panose="020B0604020202020204" pitchFamily="34" charset="-34"/>
              <a:cs typeface="IrisUPC" panose="020B0604020202020204" pitchFamily="34" charset="-34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000" cap="none" spc="0" normalizeH="0" baseline="0" noProof="0" dirty="0">
                <a:ln w="900" cmpd="sng">
                  <a:solidFill>
                    <a:srgbClr val="1D9A78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00CC"/>
                </a:solidFill>
                <a:uLnTx/>
                <a:uFillTx/>
                <a:latin typeface="IrisUPC" panose="020B0604020202020204" pitchFamily="34" charset="-34"/>
                <a:cs typeface="IrisUPC" panose="020B0604020202020204" pitchFamily="34" charset="-34"/>
              </a:rPr>
              <a:t>กรมบัญชีกลาง  กระทรวงการคลัง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92323" y="990600"/>
            <a:ext cx="1181472" cy="1280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edge/>
  </p:transition>
</p:sld>
</file>

<file path=ppt/theme/theme1.xml><?xml version="1.0" encoding="utf-8"?>
<a:theme xmlns:a="http://schemas.openxmlformats.org/drawingml/2006/main" name="1_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2677</TotalTime>
  <Words>4188</Words>
  <Application>Microsoft Office PowerPoint</Application>
  <PresentationFormat>นำเสนอทางหน้าจอ (4:3)</PresentationFormat>
  <Paragraphs>454</Paragraphs>
  <Slides>62</Slides>
  <Notes>13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3</vt:i4>
      </vt:variant>
      <vt:variant>
        <vt:lpstr>ชื่อเรื่องภาพนิ่ง</vt:lpstr>
      </vt:variant>
      <vt:variant>
        <vt:i4>62</vt:i4>
      </vt:variant>
    </vt:vector>
  </HeadingPairs>
  <TitlesOfParts>
    <vt:vector size="65" baseType="lpstr">
      <vt:lpstr>1_ธีมของ Office</vt:lpstr>
      <vt:lpstr>3_ธีมของ Office</vt:lpstr>
      <vt:lpstr>Office Theme</vt:lpstr>
      <vt:lpstr>งานนำเสนอ PowerPoint</vt:lpstr>
      <vt:lpstr>ความเป็นมา</vt:lpstr>
      <vt:lpstr>วัตถุประสงค์</vt:lpstr>
      <vt:lpstr>การเสนอกฎหมาย</vt:lpstr>
      <vt:lpstr>หลักการและเหตุผล</vt:lpstr>
      <vt:lpstr>การบังคับใช้</vt:lpstr>
      <vt:lpstr>ขอบเขตการใช้บังคับ</vt:lpstr>
      <vt:lpstr>ขอบเขตการใช้บังคับ (ต่อ)</vt:lpstr>
      <vt:lpstr>ระเบียบที่ออกตามพระราชบัญญัติ</vt:lpstr>
      <vt:lpstr>หลักการจัดซื้อจัดจ้าง</vt:lpstr>
      <vt:lpstr>การมีส่วนร่วมของภาคประชาชนและผู้ประกอบการ ในการป้องกันการทุจริต</vt:lpstr>
      <vt:lpstr>งานนำเสนอ PowerPoint</vt:lpstr>
      <vt:lpstr>องค์กรสนับสนุนดูแลการจัดซื้อจัดจ้างและการบริหารพัสดุภาครัฐ</vt:lpstr>
      <vt:lpstr>งานนำเสนอ PowerPoint</vt:lpstr>
      <vt:lpstr>การจัดทำและประกาศแผนการจัดซื้อจัดจ้าง</vt:lpstr>
      <vt:lpstr>งานนำเสนอ PowerPoint</vt:lpstr>
      <vt:lpstr>งานนำเสนอ PowerPoint</vt:lpstr>
      <vt:lpstr>งานนำเสนอ PowerPoint</vt:lpstr>
      <vt:lpstr>การจัดซื้อจัดจ้าง</vt:lpstr>
      <vt:lpstr>การจัดซื้อจัดจ้าง</vt:lpstr>
      <vt:lpstr>การจัดซื้อจัดจ้าง</vt:lpstr>
      <vt:lpstr>การจัดซื้อจัดจ้าง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 การยกเลิกการจัดซื้อจัดจ้าง (มาตรา 67)</vt:lpstr>
      <vt:lpstr> การยกเลิกการจัดซื้อจัดจ้าง (มาตรา 67(ต่อ))</vt:lpstr>
      <vt:lpstr>งานนำเสนอ PowerPoint</vt:lpstr>
      <vt:lpstr>งานนำเสนอ PowerPoint</vt:lpstr>
      <vt:lpstr>งานนำเสนอ PowerPoint</vt:lpstr>
      <vt:lpstr>การจัดทำข้อตกลงเป็นหนังสือ</vt:lpstr>
      <vt:lpstr>งานนำเสนอ PowerPoint</vt:lpstr>
      <vt:lpstr>งานนำเสนอ PowerPoint</vt:lpstr>
      <vt:lpstr>งานนำเสนอ PowerPoint</vt:lpstr>
      <vt:lpstr>การงดหรือลดค่าปรับ  หรือการขยายระยะเวลาทำการตามสัญญา (มาตรา 102) </vt:lpstr>
      <vt:lpstr>เหตุบอกเลิกสัญญา (มาตรา 103)</vt:lpstr>
      <vt:lpstr>ความเป็นโมฆะของสัญญา (มาตรา 104)</vt:lpstr>
      <vt:lpstr>งานนำเสนอ PowerPoint</vt:lpstr>
      <vt:lpstr>การอุทธรณ์ (มาตรา 114-มาตรา 119)</vt:lpstr>
      <vt:lpstr>การอุทธรณ์ (ต่อ) (มาตรา 114-มาตรา 119)</vt:lpstr>
      <vt:lpstr>บทกำหนดโทษ (มาตรา 120-มาตรา 121)</vt:lpstr>
      <vt:lpstr>บทเฉพาะกาล</vt:lpstr>
      <vt:lpstr>บทเฉพาะกาล (ต่อ)</vt:lpstr>
      <vt:lpstr>บทเฉพาะกาล (ต่อ)</vt:lpstr>
      <vt:lpstr>บทเฉพาะกาล (ต่อ)</vt:lpstr>
      <vt:lpstr>บทเฉพาะกาล (ต่อ)</vt:lpstr>
      <vt:lpstr>บทเฉพาะกาล (ต่อ)</vt:lpstr>
      <vt:lpstr>บทเฉพาะกาล (ต่อ)</vt:lpstr>
      <vt:lpstr>สรุปประเด็นข้อแตกต่าง (บางประเด็น)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10</dc:creator>
  <cp:lastModifiedBy>psdtnsc</cp:lastModifiedBy>
  <cp:revision>317</cp:revision>
  <cp:lastPrinted>2016-05-31T07:51:25Z</cp:lastPrinted>
  <dcterms:created xsi:type="dcterms:W3CDTF">1601-01-01T00:00:00Z</dcterms:created>
  <dcterms:modified xsi:type="dcterms:W3CDTF">2017-02-14T08:13:54Z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